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9"/>
  </p:notesMasterIdLst>
  <p:sldIdLst>
    <p:sldId id="312" r:id="rId2"/>
    <p:sldId id="280" r:id="rId3"/>
    <p:sldId id="259" r:id="rId4"/>
    <p:sldId id="339" r:id="rId5"/>
    <p:sldId id="355" r:id="rId6"/>
    <p:sldId id="356" r:id="rId7"/>
    <p:sldId id="340" r:id="rId8"/>
    <p:sldId id="341" r:id="rId9"/>
    <p:sldId id="358" r:id="rId10"/>
    <p:sldId id="342" r:id="rId11"/>
    <p:sldId id="360" r:id="rId12"/>
    <p:sldId id="343" r:id="rId13"/>
    <p:sldId id="357" r:id="rId14"/>
    <p:sldId id="344" r:id="rId15"/>
    <p:sldId id="361" r:id="rId16"/>
    <p:sldId id="362" r:id="rId17"/>
    <p:sldId id="363" r:id="rId18"/>
    <p:sldId id="345" r:id="rId19"/>
    <p:sldId id="346" r:id="rId20"/>
    <p:sldId id="347" r:id="rId21"/>
    <p:sldId id="365" r:id="rId22"/>
    <p:sldId id="348" r:id="rId23"/>
    <p:sldId id="349" r:id="rId24"/>
    <p:sldId id="366" r:id="rId25"/>
    <p:sldId id="350" r:id="rId26"/>
    <p:sldId id="351" r:id="rId27"/>
    <p:sldId id="352" r:id="rId28"/>
  </p:sldIdLst>
  <p:sldSz cx="9144000" cy="6858000" type="screen4x3"/>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24" d="100"/>
          <a:sy n="124" d="100"/>
        </p:scale>
        <p:origin x="182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gif>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20.png>
</file>

<file path=ppt/media/image22.png>
</file>

<file path=ppt/media/image3.png>
</file>

<file path=ppt/media/image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D71125-1E20-5049-B32E-219494C65D1F}" type="datetimeFigureOut">
              <a:rPr kumimoji="1" lang="ko-KR" altLang="en-US" smtClean="0"/>
              <a:t>2018. 4. 16.</a:t>
            </a:fld>
            <a:endParaRPr kumimoji="1" lang="ko-KR" altLang="en-US"/>
          </a:p>
        </p:txBody>
      </p:sp>
      <p:sp>
        <p:nvSpPr>
          <p:cNvPr id="4" name="슬라이드 이미지 개체 틀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025843-7AED-0D47-96A4-DC9E30B52A47}" type="slidenum">
              <a:rPr kumimoji="1" lang="ko-KR" altLang="en-US" smtClean="0"/>
              <a:t>‹#›</a:t>
            </a:fld>
            <a:endParaRPr kumimoji="1" lang="ko-KR" altLang="en-US"/>
          </a:p>
        </p:txBody>
      </p:sp>
    </p:spTree>
    <p:extLst>
      <p:ext uri="{BB962C8B-B14F-4D97-AF65-F5344CB8AC3E}">
        <p14:creationId xmlns:p14="http://schemas.microsoft.com/office/powerpoint/2010/main" val="591305629"/>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sz="1600" dirty="0"/>
          </a:p>
        </p:txBody>
      </p:sp>
      <p:sp>
        <p:nvSpPr>
          <p:cNvPr id="4" name="슬라이드 번호 개체 틀 3"/>
          <p:cNvSpPr>
            <a:spLocks noGrp="1"/>
          </p:cNvSpPr>
          <p:nvPr>
            <p:ph type="sldNum" sz="quarter" idx="10"/>
          </p:nvPr>
        </p:nvSpPr>
        <p:spPr/>
        <p:txBody>
          <a:bodyPr/>
          <a:lstStyle/>
          <a:p>
            <a:pPr>
              <a:defRPr/>
            </a:pPr>
            <a:fld id="{3AF5CB6E-22FB-40E3-A299-D0F4EE8BA2AE}" type="slidenum">
              <a:rPr lang="en-US" altLang="ko-KR" smtClean="0">
                <a:solidFill>
                  <a:prstClr val="black"/>
                </a:solidFill>
              </a:rPr>
              <a:pPr>
                <a:defRPr/>
              </a:pPr>
              <a:t>1</a:t>
            </a:fld>
            <a:endParaRPr lang="en-US" altLang="ko-KR">
              <a:solidFill>
                <a:prstClr val="black"/>
              </a:solidFill>
            </a:endParaRPr>
          </a:p>
        </p:txBody>
      </p:sp>
    </p:spTree>
    <p:extLst>
      <p:ext uri="{BB962C8B-B14F-4D97-AF65-F5344CB8AC3E}">
        <p14:creationId xmlns:p14="http://schemas.microsoft.com/office/powerpoint/2010/main" val="1623727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11</a:t>
            </a:fld>
            <a:endParaRPr lang="en-US"/>
          </a:p>
        </p:txBody>
      </p:sp>
    </p:spTree>
    <p:extLst>
      <p:ext uri="{BB962C8B-B14F-4D97-AF65-F5344CB8AC3E}">
        <p14:creationId xmlns:p14="http://schemas.microsoft.com/office/powerpoint/2010/main" val="1396920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12</a:t>
            </a:fld>
            <a:endParaRPr lang="en-US"/>
          </a:p>
        </p:txBody>
      </p:sp>
    </p:spTree>
    <p:extLst>
      <p:ext uri="{BB962C8B-B14F-4D97-AF65-F5344CB8AC3E}">
        <p14:creationId xmlns:p14="http://schemas.microsoft.com/office/powerpoint/2010/main" val="3294112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14</a:t>
            </a:fld>
            <a:endParaRPr lang="en-US"/>
          </a:p>
        </p:txBody>
      </p:sp>
    </p:spTree>
    <p:extLst>
      <p:ext uri="{BB962C8B-B14F-4D97-AF65-F5344CB8AC3E}">
        <p14:creationId xmlns:p14="http://schemas.microsoft.com/office/powerpoint/2010/main" val="19139080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15</a:t>
            </a:fld>
            <a:endParaRPr lang="en-US"/>
          </a:p>
        </p:txBody>
      </p:sp>
    </p:spTree>
    <p:extLst>
      <p:ext uri="{BB962C8B-B14F-4D97-AF65-F5344CB8AC3E}">
        <p14:creationId xmlns:p14="http://schemas.microsoft.com/office/powerpoint/2010/main" val="23663910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16</a:t>
            </a:fld>
            <a:endParaRPr lang="en-US"/>
          </a:p>
        </p:txBody>
      </p:sp>
    </p:spTree>
    <p:extLst>
      <p:ext uri="{BB962C8B-B14F-4D97-AF65-F5344CB8AC3E}">
        <p14:creationId xmlns:p14="http://schemas.microsoft.com/office/powerpoint/2010/main" val="3816127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17</a:t>
            </a:fld>
            <a:endParaRPr lang="en-US"/>
          </a:p>
        </p:txBody>
      </p:sp>
    </p:spTree>
    <p:extLst>
      <p:ext uri="{BB962C8B-B14F-4D97-AF65-F5344CB8AC3E}">
        <p14:creationId xmlns:p14="http://schemas.microsoft.com/office/powerpoint/2010/main" val="14108333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18</a:t>
            </a:fld>
            <a:endParaRPr lang="en-US"/>
          </a:p>
        </p:txBody>
      </p:sp>
    </p:spTree>
    <p:extLst>
      <p:ext uri="{BB962C8B-B14F-4D97-AF65-F5344CB8AC3E}">
        <p14:creationId xmlns:p14="http://schemas.microsoft.com/office/powerpoint/2010/main" val="18023431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19</a:t>
            </a:fld>
            <a:endParaRPr lang="en-US"/>
          </a:p>
        </p:txBody>
      </p:sp>
    </p:spTree>
    <p:extLst>
      <p:ext uri="{BB962C8B-B14F-4D97-AF65-F5344CB8AC3E}">
        <p14:creationId xmlns:p14="http://schemas.microsoft.com/office/powerpoint/2010/main" val="410645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20</a:t>
            </a:fld>
            <a:endParaRPr lang="en-US"/>
          </a:p>
        </p:txBody>
      </p:sp>
    </p:spTree>
    <p:extLst>
      <p:ext uri="{BB962C8B-B14F-4D97-AF65-F5344CB8AC3E}">
        <p14:creationId xmlns:p14="http://schemas.microsoft.com/office/powerpoint/2010/main" val="41986146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21</a:t>
            </a:fld>
            <a:endParaRPr lang="en-US"/>
          </a:p>
        </p:txBody>
      </p:sp>
    </p:spTree>
    <p:extLst>
      <p:ext uri="{BB962C8B-B14F-4D97-AF65-F5344CB8AC3E}">
        <p14:creationId xmlns:p14="http://schemas.microsoft.com/office/powerpoint/2010/main" val="19021264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3</a:t>
            </a:fld>
            <a:endParaRPr lang="en-US"/>
          </a:p>
        </p:txBody>
      </p:sp>
    </p:spTree>
    <p:extLst>
      <p:ext uri="{BB962C8B-B14F-4D97-AF65-F5344CB8AC3E}">
        <p14:creationId xmlns:p14="http://schemas.microsoft.com/office/powerpoint/2010/main" val="31409503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22</a:t>
            </a:fld>
            <a:endParaRPr lang="en-US"/>
          </a:p>
        </p:txBody>
      </p:sp>
    </p:spTree>
    <p:extLst>
      <p:ext uri="{BB962C8B-B14F-4D97-AF65-F5344CB8AC3E}">
        <p14:creationId xmlns:p14="http://schemas.microsoft.com/office/powerpoint/2010/main" val="2965999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23</a:t>
            </a:fld>
            <a:endParaRPr lang="en-US"/>
          </a:p>
        </p:txBody>
      </p:sp>
    </p:spTree>
    <p:extLst>
      <p:ext uri="{BB962C8B-B14F-4D97-AF65-F5344CB8AC3E}">
        <p14:creationId xmlns:p14="http://schemas.microsoft.com/office/powerpoint/2010/main" val="7400766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24</a:t>
            </a:fld>
            <a:endParaRPr lang="en-US"/>
          </a:p>
        </p:txBody>
      </p:sp>
    </p:spTree>
    <p:extLst>
      <p:ext uri="{BB962C8B-B14F-4D97-AF65-F5344CB8AC3E}">
        <p14:creationId xmlns:p14="http://schemas.microsoft.com/office/powerpoint/2010/main" val="30975056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25</a:t>
            </a:fld>
            <a:endParaRPr lang="en-US"/>
          </a:p>
        </p:txBody>
      </p:sp>
    </p:spTree>
    <p:extLst>
      <p:ext uri="{BB962C8B-B14F-4D97-AF65-F5344CB8AC3E}">
        <p14:creationId xmlns:p14="http://schemas.microsoft.com/office/powerpoint/2010/main" val="28507471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26</a:t>
            </a:fld>
            <a:endParaRPr lang="en-US"/>
          </a:p>
        </p:txBody>
      </p:sp>
    </p:spTree>
    <p:extLst>
      <p:ext uri="{BB962C8B-B14F-4D97-AF65-F5344CB8AC3E}">
        <p14:creationId xmlns:p14="http://schemas.microsoft.com/office/powerpoint/2010/main" val="5912549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27</a:t>
            </a:fld>
            <a:endParaRPr lang="en-US"/>
          </a:p>
        </p:txBody>
      </p:sp>
    </p:spTree>
    <p:extLst>
      <p:ext uri="{BB962C8B-B14F-4D97-AF65-F5344CB8AC3E}">
        <p14:creationId xmlns:p14="http://schemas.microsoft.com/office/powerpoint/2010/main" val="704730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4</a:t>
            </a:fld>
            <a:endParaRPr lang="en-US"/>
          </a:p>
        </p:txBody>
      </p:sp>
    </p:spTree>
    <p:extLst>
      <p:ext uri="{BB962C8B-B14F-4D97-AF65-F5344CB8AC3E}">
        <p14:creationId xmlns:p14="http://schemas.microsoft.com/office/powerpoint/2010/main" val="42131174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5</a:t>
            </a:fld>
            <a:endParaRPr lang="en-US"/>
          </a:p>
        </p:txBody>
      </p:sp>
    </p:spTree>
    <p:extLst>
      <p:ext uri="{BB962C8B-B14F-4D97-AF65-F5344CB8AC3E}">
        <p14:creationId xmlns:p14="http://schemas.microsoft.com/office/powerpoint/2010/main" val="665349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6</a:t>
            </a:fld>
            <a:endParaRPr lang="en-US"/>
          </a:p>
        </p:txBody>
      </p:sp>
    </p:spTree>
    <p:extLst>
      <p:ext uri="{BB962C8B-B14F-4D97-AF65-F5344CB8AC3E}">
        <p14:creationId xmlns:p14="http://schemas.microsoft.com/office/powerpoint/2010/main" val="882697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7</a:t>
            </a:fld>
            <a:endParaRPr lang="en-US"/>
          </a:p>
        </p:txBody>
      </p:sp>
    </p:spTree>
    <p:extLst>
      <p:ext uri="{BB962C8B-B14F-4D97-AF65-F5344CB8AC3E}">
        <p14:creationId xmlns:p14="http://schemas.microsoft.com/office/powerpoint/2010/main" val="1319429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8</a:t>
            </a:fld>
            <a:endParaRPr lang="en-US"/>
          </a:p>
        </p:txBody>
      </p:sp>
    </p:spTree>
    <p:extLst>
      <p:ext uri="{BB962C8B-B14F-4D97-AF65-F5344CB8AC3E}">
        <p14:creationId xmlns:p14="http://schemas.microsoft.com/office/powerpoint/2010/main" val="2756288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9</a:t>
            </a:fld>
            <a:endParaRPr lang="en-US"/>
          </a:p>
        </p:txBody>
      </p:sp>
    </p:spTree>
    <p:extLst>
      <p:ext uri="{BB962C8B-B14F-4D97-AF65-F5344CB8AC3E}">
        <p14:creationId xmlns:p14="http://schemas.microsoft.com/office/powerpoint/2010/main" val="19948959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effectLst/>
            </a:endParaRPr>
          </a:p>
        </p:txBody>
      </p:sp>
      <p:sp>
        <p:nvSpPr>
          <p:cNvPr id="4" name="Slide Number Placeholder 3"/>
          <p:cNvSpPr>
            <a:spLocks noGrp="1"/>
          </p:cNvSpPr>
          <p:nvPr>
            <p:ph type="sldNum" sz="quarter" idx="10"/>
          </p:nvPr>
        </p:nvSpPr>
        <p:spPr/>
        <p:txBody>
          <a:bodyPr/>
          <a:lstStyle/>
          <a:p>
            <a:fld id="{5BB15686-2D2D-7A45-8BFD-F5A6DF8C2920}" type="slidenum">
              <a:rPr lang="en-US" smtClean="0"/>
              <a:t>10</a:t>
            </a:fld>
            <a:endParaRPr lang="en-US"/>
          </a:p>
        </p:txBody>
      </p:sp>
    </p:spTree>
    <p:extLst>
      <p:ext uri="{BB962C8B-B14F-4D97-AF65-F5344CB8AC3E}">
        <p14:creationId xmlns:p14="http://schemas.microsoft.com/office/powerpoint/2010/main" val="9922221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ko-KR" altLang="en-US"/>
              <a:t>마스터 제목 스타일 편집</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마스터 부제목 스타일 편집</a:t>
            </a:r>
            <a:endParaRPr lang="en-US" dirty="0"/>
          </a:p>
        </p:txBody>
      </p:sp>
      <p:sp>
        <p:nvSpPr>
          <p:cNvPr id="4" name="Date Placeholder 3"/>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728112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2103300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4463667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10267652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ko-KR" altLang="en-US"/>
              <a:t>마스터 제목 스타일 편집</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11"/>
          </p:nvPr>
        </p:nvSpPr>
        <p:spPr/>
        <p:txBody>
          <a:bodyPr/>
          <a:lstStyle/>
          <a:p>
            <a:endParaRPr kumimoji="1" lang="ko-KR" altLang="en-US"/>
          </a:p>
        </p:txBody>
      </p:sp>
      <p:sp>
        <p:nvSpPr>
          <p:cNvPr id="6" name="Slide Number Placeholder 5"/>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1812335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Date Placeholder 4"/>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13959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629842" y="2505075"/>
            <a:ext cx="3868340"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4629150" y="2505075"/>
            <a:ext cx="3887391"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8" name="Footer Placeholder 7"/>
          <p:cNvSpPr>
            <a:spLocks noGrp="1"/>
          </p:cNvSpPr>
          <p:nvPr>
            <p:ph type="ftr" sz="quarter" idx="11"/>
          </p:nvPr>
        </p:nvSpPr>
        <p:spPr/>
        <p:txBody>
          <a:bodyPr/>
          <a:lstStyle/>
          <a:p>
            <a:endParaRPr kumimoji="1" lang="ko-KR" altLang="en-US"/>
          </a:p>
        </p:txBody>
      </p:sp>
      <p:sp>
        <p:nvSpPr>
          <p:cNvPr id="9" name="Slide Number Placeholder 8"/>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549061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4" name="Footer Placeholder 3"/>
          <p:cNvSpPr>
            <a:spLocks noGrp="1"/>
          </p:cNvSpPr>
          <p:nvPr>
            <p:ph type="ftr" sz="quarter" idx="11"/>
          </p:nvPr>
        </p:nvSpPr>
        <p:spPr/>
        <p:txBody>
          <a:bodyPr/>
          <a:lstStyle/>
          <a:p>
            <a:endParaRPr kumimoji="1" lang="ko-KR" altLang="en-US"/>
          </a:p>
        </p:txBody>
      </p:sp>
      <p:sp>
        <p:nvSpPr>
          <p:cNvPr id="5" name="Slide Number Placeholder 4"/>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335785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백지">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3" name="Footer Placeholder 2"/>
          <p:cNvSpPr>
            <a:spLocks noGrp="1"/>
          </p:cNvSpPr>
          <p:nvPr>
            <p:ph type="ftr" sz="quarter" idx="11"/>
          </p:nvPr>
        </p:nvSpPr>
        <p:spPr/>
        <p:txBody>
          <a:bodyPr/>
          <a:lstStyle/>
          <a:p>
            <a:endParaRPr kumimoji="1" lang="ko-KR" altLang="en-US"/>
          </a:p>
        </p:txBody>
      </p:sp>
      <p:sp>
        <p:nvSpPr>
          <p:cNvPr id="4" name="Slide Number Placeholder 3"/>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21130049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ko-KR" altLang="en-US"/>
              <a:t>마스터 제목 스타일 편집</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337678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ko-KR" altLang="en-US"/>
              <a:t>그림을 개체 틀로 끌거나 아이콘을 클릭하여 추가</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39D461D8-D762-B04F-8C8A-6C75DF58A2BE}" type="datetimeFigureOut">
              <a:rPr kumimoji="1" lang="ko-KR" altLang="en-US" smtClean="0"/>
              <a:t>2018. 4. 16.</a:t>
            </a:fld>
            <a:endParaRPr kumimoji="1" lang="ko-KR" altLang="en-US"/>
          </a:p>
        </p:txBody>
      </p:sp>
      <p:sp>
        <p:nvSpPr>
          <p:cNvPr id="6" name="Footer Placeholder 5"/>
          <p:cNvSpPr>
            <a:spLocks noGrp="1"/>
          </p:cNvSpPr>
          <p:nvPr>
            <p:ph type="ftr" sz="quarter" idx="11"/>
          </p:nvPr>
        </p:nvSpPr>
        <p:spPr/>
        <p:txBody>
          <a:bodyPr/>
          <a:lstStyle/>
          <a:p>
            <a:endParaRPr kumimoji="1" lang="ko-KR" altLang="en-US"/>
          </a:p>
        </p:txBody>
      </p:sp>
      <p:sp>
        <p:nvSpPr>
          <p:cNvPr id="7" name="Slide Number Placeholder 6"/>
          <p:cNvSpPr>
            <a:spLocks noGrp="1"/>
          </p:cNvSpPr>
          <p:nvPr>
            <p:ph type="sldNum" sz="quarter" idx="12"/>
          </p:nvPr>
        </p:nvSpPr>
        <p:spPr/>
        <p:txBody>
          <a:body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1716502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D461D8-D762-B04F-8C8A-6C75DF58A2BE}" type="datetimeFigureOut">
              <a:rPr kumimoji="1" lang="ko-KR" altLang="en-US" smtClean="0"/>
              <a:t>2018. 4. 16.</a:t>
            </a:fld>
            <a:endParaRPr kumimoji="1" lang="ko-KR"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R"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E92D98-0362-D744-A05F-7E0A9EECE820}" type="slidenum">
              <a:rPr kumimoji="1" lang="ko-KR" altLang="en-US" smtClean="0"/>
              <a:t>‹#›</a:t>
            </a:fld>
            <a:endParaRPr kumimoji="1" lang="ko-KR" altLang="en-US"/>
          </a:p>
        </p:txBody>
      </p:sp>
    </p:spTree>
    <p:extLst>
      <p:ext uri="{BB962C8B-B14F-4D97-AF65-F5344CB8AC3E}">
        <p14:creationId xmlns:p14="http://schemas.microsoft.com/office/powerpoint/2010/main" val="1961751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부제목 6"/>
          <p:cNvSpPr>
            <a:spLocks noGrp="1"/>
          </p:cNvSpPr>
          <p:nvPr>
            <p:ph type="subTitle" idx="1"/>
          </p:nvPr>
        </p:nvSpPr>
        <p:spPr>
          <a:xfrm>
            <a:off x="1466034" y="4355852"/>
            <a:ext cx="6656785" cy="2087562"/>
          </a:xfrm>
        </p:spPr>
        <p:txBody>
          <a:bodyPr/>
          <a:lstStyle/>
          <a:p>
            <a:pPr algn="r"/>
            <a:endParaRPr lang="en-US" altLang="ko-KR" dirty="0">
              <a:solidFill>
                <a:srgbClr val="261300"/>
              </a:solidFill>
              <a:latin typeface="맑은 고딕" panose="020B0503020000020004" pitchFamily="50" charset="-127"/>
            </a:endParaRPr>
          </a:p>
          <a:p>
            <a:pPr algn="r"/>
            <a:r>
              <a:rPr lang="ko-KR" altLang="en-US" dirty="0">
                <a:solidFill>
                  <a:srgbClr val="261300"/>
                </a:solidFill>
                <a:latin typeface="맑은 고딕" panose="020B0503020000020004" pitchFamily="50" charset="-127"/>
              </a:rPr>
              <a:t>연세대학교 컴퓨터과학과</a:t>
            </a:r>
            <a:endParaRPr lang="en-US" altLang="ko-KR" dirty="0">
              <a:solidFill>
                <a:srgbClr val="261300"/>
              </a:solidFill>
              <a:latin typeface="맑은 고딕" panose="020B0503020000020004" pitchFamily="50" charset="-127"/>
            </a:endParaRPr>
          </a:p>
          <a:p>
            <a:pPr algn="r"/>
            <a:r>
              <a:rPr lang="ko-KR" altLang="en-US" dirty="0">
                <a:solidFill>
                  <a:srgbClr val="261300"/>
                </a:solidFill>
                <a:latin typeface="맑은 고딕" panose="020B0503020000020004" pitchFamily="50" charset="-127"/>
              </a:rPr>
              <a:t>남 성 현</a:t>
            </a:r>
            <a:endParaRPr lang="en-US" altLang="ko-KR" dirty="0">
              <a:solidFill>
                <a:srgbClr val="261300"/>
              </a:solidFill>
              <a:latin typeface="맑은 고딕" panose="020B0503020000020004" pitchFamily="50" charset="-127"/>
            </a:endParaRPr>
          </a:p>
        </p:txBody>
      </p:sp>
      <p:sp>
        <p:nvSpPr>
          <p:cNvPr id="10" name="제목 1"/>
          <p:cNvSpPr>
            <a:spLocks noGrp="1"/>
          </p:cNvSpPr>
          <p:nvPr/>
        </p:nvSpPr>
        <p:spPr bwMode="auto">
          <a:xfrm>
            <a:off x="-1" y="167669"/>
            <a:ext cx="9144001" cy="668435"/>
          </a:xfrm>
          <a:prstGeom prst="rect">
            <a:avLst/>
          </a:prstGeom>
          <a:solidFill>
            <a:srgbClr val="00B0F0"/>
          </a:solidFill>
          <a:ln w="9525">
            <a:noFill/>
            <a:miter lim="800000"/>
            <a:headEnd/>
            <a:tailEnd/>
          </a:ln>
          <a:extLst/>
        </p:spPr>
        <p:txBody>
          <a:bodyPr vert="horz" wrap="square" lIns="91440" tIns="45720" rIns="91440" bIns="45720" numCol="1" anchor="ctr" anchorCtr="0" compatLnSpc="1">
            <a:prstTxWarp prst="textNoShape">
              <a:avLst/>
            </a:prstTxWarp>
          </a:bodyPr>
          <a:lstStyle>
            <a:lvl1pPr marL="360000" indent="0" algn="l" rtl="0" eaLnBrk="0" fontAlgn="base" latinLnBrk="1" hangingPunct="0">
              <a:spcBef>
                <a:spcPct val="0"/>
              </a:spcBef>
              <a:spcAft>
                <a:spcPct val="0"/>
              </a:spcAft>
              <a:defRPr kumimoji="1" sz="2400" b="1" baseline="0">
                <a:solidFill>
                  <a:schemeClr val="bg1"/>
                </a:solidFill>
                <a:effectLst>
                  <a:outerShdw blurRad="50800" dist="38100" dir="2700000" algn="tl" rotWithShape="0">
                    <a:prstClr val="black">
                      <a:alpha val="40000"/>
                    </a:prstClr>
                  </a:outerShdw>
                </a:effectLst>
                <a:latin typeface="Calibri" pitchFamily="34" charset="0"/>
                <a:ea typeface="맑은 고딕" panose="020B0503020000020004" pitchFamily="50" charset="-127"/>
                <a:cs typeface="Calibri" pitchFamily="34" charset="0"/>
              </a:defRPr>
            </a:lvl1pPr>
            <a:lvl2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2pPr>
            <a:lvl3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3pPr>
            <a:lvl4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4pPr>
            <a:lvl5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5pPr>
            <a:lvl6pPr marL="457200" algn="ctr" rtl="0" fontAlgn="base" latinLnBrk="1">
              <a:spcBef>
                <a:spcPct val="0"/>
              </a:spcBef>
              <a:spcAft>
                <a:spcPct val="0"/>
              </a:spcAft>
              <a:defRPr kumimoji="1" sz="3600" b="1">
                <a:solidFill>
                  <a:schemeClr val="tx2"/>
                </a:solidFill>
                <a:latin typeface="Arial" charset="0"/>
                <a:ea typeface="굴림" pitchFamily="50" charset="-127"/>
              </a:defRPr>
            </a:lvl6pPr>
            <a:lvl7pPr marL="914400" algn="ctr" rtl="0" fontAlgn="base" latinLnBrk="1">
              <a:spcBef>
                <a:spcPct val="0"/>
              </a:spcBef>
              <a:spcAft>
                <a:spcPct val="0"/>
              </a:spcAft>
              <a:defRPr kumimoji="1" sz="3600" b="1">
                <a:solidFill>
                  <a:schemeClr val="tx2"/>
                </a:solidFill>
                <a:latin typeface="Arial" charset="0"/>
                <a:ea typeface="굴림" pitchFamily="50" charset="-127"/>
              </a:defRPr>
            </a:lvl7pPr>
            <a:lvl8pPr marL="1371600" algn="ctr" rtl="0" fontAlgn="base" latinLnBrk="1">
              <a:spcBef>
                <a:spcPct val="0"/>
              </a:spcBef>
              <a:spcAft>
                <a:spcPct val="0"/>
              </a:spcAft>
              <a:defRPr kumimoji="1" sz="3600" b="1">
                <a:solidFill>
                  <a:schemeClr val="tx2"/>
                </a:solidFill>
                <a:latin typeface="Arial" charset="0"/>
                <a:ea typeface="굴림" pitchFamily="50" charset="-127"/>
              </a:defRPr>
            </a:lvl8pPr>
            <a:lvl9pPr marL="1828800" algn="ctr" rtl="0" fontAlgn="base" latinLnBrk="1">
              <a:spcBef>
                <a:spcPct val="0"/>
              </a:spcBef>
              <a:spcAft>
                <a:spcPct val="0"/>
              </a:spcAft>
              <a:defRPr kumimoji="1" sz="3600" b="1">
                <a:solidFill>
                  <a:schemeClr val="tx2"/>
                </a:solidFill>
                <a:latin typeface="Arial" charset="0"/>
                <a:ea typeface="굴림" pitchFamily="50" charset="-127"/>
              </a:defRPr>
            </a:lvl9pPr>
          </a:lstStyle>
          <a:p>
            <a:endParaRPr lang="ko-KR" altLang="en-US" dirty="0">
              <a:solidFill>
                <a:prstClr val="white"/>
              </a:solidFill>
            </a:endParaRPr>
          </a:p>
        </p:txBody>
      </p:sp>
      <p:sp>
        <p:nvSpPr>
          <p:cNvPr id="14" name="제목 5"/>
          <p:cNvSpPr>
            <a:spLocks noGrp="1"/>
          </p:cNvSpPr>
          <p:nvPr>
            <p:ph type="ctrTitle"/>
          </p:nvPr>
        </p:nvSpPr>
        <p:spPr>
          <a:xfrm>
            <a:off x="402275" y="1384634"/>
            <a:ext cx="8339447" cy="2619375"/>
          </a:xfrm>
        </p:spPr>
        <p:txBody>
          <a:bodyPr/>
          <a:lstStyle/>
          <a:p>
            <a:br>
              <a:rPr lang="en-US" altLang="ko-KR" sz="3600" dirty="0">
                <a:latin typeface="맑은 고딕" panose="020B0503020000020004" pitchFamily="50" charset="-127"/>
              </a:rPr>
            </a:br>
            <a:r>
              <a:rPr lang="ko-KR" altLang="en-US" sz="3600" dirty="0">
                <a:latin typeface="맑은 고딕" panose="020B0503020000020004" pitchFamily="50" charset="-127"/>
              </a:rPr>
              <a:t>시각 </a:t>
            </a:r>
            <a:r>
              <a:rPr lang="en-US" altLang="ko-KR" sz="3600" dirty="0">
                <a:latin typeface="맑은 고딕" panose="020B0503020000020004" pitchFamily="50" charset="-127"/>
              </a:rPr>
              <a:t>Tech. </a:t>
            </a:r>
            <a:r>
              <a:rPr lang="ko-KR" altLang="en-US" sz="3600" dirty="0">
                <a:latin typeface="맑은 고딕" panose="020B0503020000020004" pitchFamily="50" charset="-127"/>
              </a:rPr>
              <a:t>심화과정 </a:t>
            </a:r>
            <a:r>
              <a:rPr lang="en-US" altLang="ko-KR" sz="3600" dirty="0">
                <a:latin typeface="맑은 고딕" panose="020B0503020000020004" pitchFamily="50" charset="-127"/>
              </a:rPr>
              <a:t>(2)</a:t>
            </a:r>
            <a:br>
              <a:rPr lang="en-US" altLang="ko-KR" sz="3600" dirty="0">
                <a:latin typeface="맑은 고딕" panose="020B0503020000020004" pitchFamily="50" charset="-127"/>
              </a:rPr>
            </a:br>
            <a:br>
              <a:rPr lang="en-US" altLang="ko-KR" sz="3600" dirty="0">
                <a:latin typeface="맑은 고딕" panose="020B0503020000020004" pitchFamily="50" charset="-127"/>
              </a:rPr>
            </a:br>
            <a:r>
              <a:rPr lang="en-US" altLang="ko-KR" sz="3600" dirty="0">
                <a:latin typeface="맑은 고딕" panose="020B0503020000020004" pitchFamily="50" charset="-127"/>
              </a:rPr>
              <a:t>Lab session</a:t>
            </a:r>
            <a:endParaRPr lang="ko-KR" altLang="en-US" sz="4000" dirty="0">
              <a:latin typeface="맑은 고딕" panose="020B0503020000020004" pitchFamily="50" charset="-127"/>
              <a:ea typeface="맑은 고딕" panose="020B0503020000020004" pitchFamily="50" charset="-127"/>
            </a:endParaRPr>
          </a:p>
        </p:txBody>
      </p:sp>
      <p:pic>
        <p:nvPicPr>
          <p:cNvPr id="16" name="Picture 5" descr="yonsei.gif"/>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72400" y="5661248"/>
            <a:ext cx="864096" cy="864096"/>
          </a:xfrm>
          <a:prstGeom prst="rect">
            <a:avLst/>
          </a:prstGeom>
        </p:spPr>
      </p:pic>
      <p:sp>
        <p:nvSpPr>
          <p:cNvPr id="3" name="슬라이드 번호 개체 틀 2"/>
          <p:cNvSpPr>
            <a:spLocks noGrp="1"/>
          </p:cNvSpPr>
          <p:nvPr>
            <p:ph type="sldNum" sz="quarter" idx="12"/>
          </p:nvPr>
        </p:nvSpPr>
        <p:spPr/>
        <p:txBody>
          <a:bodyPr/>
          <a:lstStyle/>
          <a:p>
            <a:pPr>
              <a:defRPr/>
            </a:pPr>
            <a:fld id="{95D5E30C-A76C-49AC-88E7-D3FCCEED1B25}" type="slidenum">
              <a:rPr lang="en-US" altLang="ko-KR" smtClean="0">
                <a:solidFill>
                  <a:prstClr val="white"/>
                </a:solidFill>
              </a:rPr>
              <a:pPr>
                <a:defRPr/>
              </a:pPr>
              <a:t>1</a:t>
            </a:fld>
            <a:endParaRPr lang="en-US" altLang="ko-KR">
              <a:solidFill>
                <a:prstClr val="white"/>
              </a:solidFill>
            </a:endParaRPr>
          </a:p>
        </p:txBody>
      </p:sp>
      <p:pic>
        <p:nvPicPr>
          <p:cNvPr id="8194" name="Picture 2" descr="top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496" y="5399633"/>
            <a:ext cx="3095406" cy="1341735"/>
          </a:xfrm>
          <a:prstGeom prst="rect">
            <a:avLst/>
          </a:prstGeom>
          <a:noFill/>
          <a:extLst>
            <a:ext uri="{909E8E84-426E-40DD-AFC4-6F175D3DCCD1}">
              <a14:hiddenFill xmlns:a14="http://schemas.microsoft.com/office/drawing/2010/main">
                <a:solidFill>
                  <a:srgbClr val="FFFFFF"/>
                </a:solidFill>
              </a14:hiddenFill>
            </a:ext>
          </a:extLst>
        </p:spPr>
      </p:pic>
      <p:sp>
        <p:nvSpPr>
          <p:cNvPr id="8" name="제목 1"/>
          <p:cNvSpPr>
            <a:spLocks noGrp="1"/>
          </p:cNvSpPr>
          <p:nvPr/>
        </p:nvSpPr>
        <p:spPr bwMode="auto">
          <a:xfrm>
            <a:off x="-3" y="1800"/>
            <a:ext cx="9144001" cy="165869"/>
          </a:xfrm>
          <a:prstGeom prst="rect">
            <a:avLst/>
          </a:prstGeom>
          <a:solidFill>
            <a:srgbClr val="0070C0"/>
          </a:solidFill>
          <a:ln w="9525">
            <a:noFill/>
            <a:miter lim="800000"/>
            <a:headEnd/>
            <a:tailEnd/>
          </a:ln>
          <a:extLst/>
        </p:spPr>
        <p:txBody>
          <a:bodyPr vert="horz" wrap="square" lIns="91440" tIns="45720" rIns="91440" bIns="45720" numCol="1" anchor="ctr" anchorCtr="0" compatLnSpc="1">
            <a:prstTxWarp prst="textNoShape">
              <a:avLst/>
            </a:prstTxWarp>
          </a:bodyPr>
          <a:lstStyle>
            <a:lvl1pPr marL="360000" indent="0" algn="l" rtl="0" eaLnBrk="0" fontAlgn="base" latinLnBrk="1" hangingPunct="0">
              <a:spcBef>
                <a:spcPct val="0"/>
              </a:spcBef>
              <a:spcAft>
                <a:spcPct val="0"/>
              </a:spcAft>
              <a:defRPr kumimoji="1" sz="2400" b="1" baseline="0">
                <a:solidFill>
                  <a:schemeClr val="bg1"/>
                </a:solidFill>
                <a:effectLst>
                  <a:outerShdw blurRad="50800" dist="38100" dir="2700000" algn="tl" rotWithShape="0">
                    <a:prstClr val="black">
                      <a:alpha val="40000"/>
                    </a:prstClr>
                  </a:outerShdw>
                </a:effectLst>
                <a:latin typeface="Calibri" pitchFamily="34" charset="0"/>
                <a:ea typeface="맑은 고딕" panose="020B0503020000020004" pitchFamily="50" charset="-127"/>
                <a:cs typeface="Calibri" pitchFamily="34" charset="0"/>
              </a:defRPr>
            </a:lvl1pPr>
            <a:lvl2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2pPr>
            <a:lvl3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3pPr>
            <a:lvl4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4pPr>
            <a:lvl5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5pPr>
            <a:lvl6pPr marL="457200" algn="ctr" rtl="0" fontAlgn="base" latinLnBrk="1">
              <a:spcBef>
                <a:spcPct val="0"/>
              </a:spcBef>
              <a:spcAft>
                <a:spcPct val="0"/>
              </a:spcAft>
              <a:defRPr kumimoji="1" sz="3600" b="1">
                <a:solidFill>
                  <a:schemeClr val="tx2"/>
                </a:solidFill>
                <a:latin typeface="Arial" charset="0"/>
                <a:ea typeface="굴림" pitchFamily="50" charset="-127"/>
              </a:defRPr>
            </a:lvl6pPr>
            <a:lvl7pPr marL="914400" algn="ctr" rtl="0" fontAlgn="base" latinLnBrk="1">
              <a:spcBef>
                <a:spcPct val="0"/>
              </a:spcBef>
              <a:spcAft>
                <a:spcPct val="0"/>
              </a:spcAft>
              <a:defRPr kumimoji="1" sz="3600" b="1">
                <a:solidFill>
                  <a:schemeClr val="tx2"/>
                </a:solidFill>
                <a:latin typeface="Arial" charset="0"/>
                <a:ea typeface="굴림" pitchFamily="50" charset="-127"/>
              </a:defRPr>
            </a:lvl7pPr>
            <a:lvl8pPr marL="1371600" algn="ctr" rtl="0" fontAlgn="base" latinLnBrk="1">
              <a:spcBef>
                <a:spcPct val="0"/>
              </a:spcBef>
              <a:spcAft>
                <a:spcPct val="0"/>
              </a:spcAft>
              <a:defRPr kumimoji="1" sz="3600" b="1">
                <a:solidFill>
                  <a:schemeClr val="tx2"/>
                </a:solidFill>
                <a:latin typeface="Arial" charset="0"/>
                <a:ea typeface="굴림" pitchFamily="50" charset="-127"/>
              </a:defRPr>
            </a:lvl8pPr>
            <a:lvl9pPr marL="1828800" algn="ctr" rtl="0" fontAlgn="base" latinLnBrk="1">
              <a:spcBef>
                <a:spcPct val="0"/>
              </a:spcBef>
              <a:spcAft>
                <a:spcPct val="0"/>
              </a:spcAft>
              <a:defRPr kumimoji="1" sz="3600" b="1">
                <a:solidFill>
                  <a:schemeClr val="tx2"/>
                </a:solidFill>
                <a:latin typeface="Arial" charset="0"/>
                <a:ea typeface="굴림" pitchFamily="50" charset="-127"/>
              </a:defRPr>
            </a:lvl9pPr>
          </a:lstStyle>
          <a:p>
            <a:endParaRPr lang="ko-KR" altLang="en-US" dirty="0">
              <a:solidFill>
                <a:prstClr val="white"/>
              </a:solidFill>
            </a:endParaRPr>
          </a:p>
        </p:txBody>
      </p:sp>
      <p:sp>
        <p:nvSpPr>
          <p:cNvPr id="9" name="제목 1"/>
          <p:cNvSpPr>
            <a:spLocks noGrp="1"/>
          </p:cNvSpPr>
          <p:nvPr/>
        </p:nvSpPr>
        <p:spPr bwMode="auto">
          <a:xfrm>
            <a:off x="-3" y="6712322"/>
            <a:ext cx="9144001" cy="165869"/>
          </a:xfrm>
          <a:prstGeom prst="rect">
            <a:avLst/>
          </a:prstGeom>
          <a:solidFill>
            <a:srgbClr val="0070C0"/>
          </a:solidFill>
          <a:ln w="9525">
            <a:noFill/>
            <a:miter lim="800000"/>
            <a:headEnd/>
            <a:tailEnd/>
          </a:ln>
          <a:extLst/>
        </p:spPr>
        <p:txBody>
          <a:bodyPr vert="horz" wrap="square" lIns="91440" tIns="45720" rIns="91440" bIns="45720" numCol="1" anchor="ctr" anchorCtr="0" compatLnSpc="1">
            <a:prstTxWarp prst="textNoShape">
              <a:avLst/>
            </a:prstTxWarp>
          </a:bodyPr>
          <a:lstStyle>
            <a:lvl1pPr marL="360000" indent="0" algn="l" rtl="0" eaLnBrk="0" fontAlgn="base" latinLnBrk="1" hangingPunct="0">
              <a:spcBef>
                <a:spcPct val="0"/>
              </a:spcBef>
              <a:spcAft>
                <a:spcPct val="0"/>
              </a:spcAft>
              <a:defRPr kumimoji="1" sz="2400" b="1" baseline="0">
                <a:solidFill>
                  <a:schemeClr val="bg1"/>
                </a:solidFill>
                <a:effectLst>
                  <a:outerShdw blurRad="50800" dist="38100" dir="2700000" algn="tl" rotWithShape="0">
                    <a:prstClr val="black">
                      <a:alpha val="40000"/>
                    </a:prstClr>
                  </a:outerShdw>
                </a:effectLst>
                <a:latin typeface="Calibri" pitchFamily="34" charset="0"/>
                <a:ea typeface="맑은 고딕" panose="020B0503020000020004" pitchFamily="50" charset="-127"/>
                <a:cs typeface="Calibri" pitchFamily="34" charset="0"/>
              </a:defRPr>
            </a:lvl1pPr>
            <a:lvl2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2pPr>
            <a:lvl3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3pPr>
            <a:lvl4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4pPr>
            <a:lvl5pPr algn="ctr" rtl="0" eaLnBrk="0" fontAlgn="base" latinLnBrk="1" hangingPunct="0">
              <a:spcBef>
                <a:spcPct val="0"/>
              </a:spcBef>
              <a:spcAft>
                <a:spcPct val="0"/>
              </a:spcAft>
              <a:defRPr kumimoji="1" sz="3600" b="1">
                <a:solidFill>
                  <a:schemeClr val="tx2"/>
                </a:solidFill>
                <a:latin typeface="Calibri" pitchFamily="34" charset="0"/>
                <a:ea typeface="굴림" pitchFamily="50" charset="-127"/>
                <a:cs typeface="Calibri" pitchFamily="34" charset="0"/>
              </a:defRPr>
            </a:lvl5pPr>
            <a:lvl6pPr marL="457200" algn="ctr" rtl="0" fontAlgn="base" latinLnBrk="1">
              <a:spcBef>
                <a:spcPct val="0"/>
              </a:spcBef>
              <a:spcAft>
                <a:spcPct val="0"/>
              </a:spcAft>
              <a:defRPr kumimoji="1" sz="3600" b="1">
                <a:solidFill>
                  <a:schemeClr val="tx2"/>
                </a:solidFill>
                <a:latin typeface="Arial" charset="0"/>
                <a:ea typeface="굴림" pitchFamily="50" charset="-127"/>
              </a:defRPr>
            </a:lvl6pPr>
            <a:lvl7pPr marL="914400" algn="ctr" rtl="0" fontAlgn="base" latinLnBrk="1">
              <a:spcBef>
                <a:spcPct val="0"/>
              </a:spcBef>
              <a:spcAft>
                <a:spcPct val="0"/>
              </a:spcAft>
              <a:defRPr kumimoji="1" sz="3600" b="1">
                <a:solidFill>
                  <a:schemeClr val="tx2"/>
                </a:solidFill>
                <a:latin typeface="Arial" charset="0"/>
                <a:ea typeface="굴림" pitchFamily="50" charset="-127"/>
              </a:defRPr>
            </a:lvl7pPr>
            <a:lvl8pPr marL="1371600" algn="ctr" rtl="0" fontAlgn="base" latinLnBrk="1">
              <a:spcBef>
                <a:spcPct val="0"/>
              </a:spcBef>
              <a:spcAft>
                <a:spcPct val="0"/>
              </a:spcAft>
              <a:defRPr kumimoji="1" sz="3600" b="1">
                <a:solidFill>
                  <a:schemeClr val="tx2"/>
                </a:solidFill>
                <a:latin typeface="Arial" charset="0"/>
                <a:ea typeface="굴림" pitchFamily="50" charset="-127"/>
              </a:defRPr>
            </a:lvl8pPr>
            <a:lvl9pPr marL="1828800" algn="ctr" rtl="0" fontAlgn="base" latinLnBrk="1">
              <a:spcBef>
                <a:spcPct val="0"/>
              </a:spcBef>
              <a:spcAft>
                <a:spcPct val="0"/>
              </a:spcAft>
              <a:defRPr kumimoji="1" sz="3600" b="1">
                <a:solidFill>
                  <a:schemeClr val="tx2"/>
                </a:solidFill>
                <a:latin typeface="Arial" charset="0"/>
                <a:ea typeface="굴림" pitchFamily="50" charset="-127"/>
              </a:defRPr>
            </a:lvl9pPr>
          </a:lstStyle>
          <a:p>
            <a:endParaRPr lang="ko-KR" altLang="en-US" dirty="0">
              <a:solidFill>
                <a:prstClr val="white"/>
              </a:solidFill>
            </a:endParaRPr>
          </a:p>
        </p:txBody>
      </p:sp>
    </p:spTree>
    <p:extLst>
      <p:ext uri="{BB962C8B-B14F-4D97-AF65-F5344CB8AC3E}">
        <p14:creationId xmlns:p14="http://schemas.microsoft.com/office/powerpoint/2010/main" val="20141850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loss</a:t>
            </a:r>
            <a:endParaRPr lang="ko-KR" altLang="en-US" dirty="0"/>
          </a:p>
        </p:txBody>
      </p:sp>
      <p:sp>
        <p:nvSpPr>
          <p:cNvPr id="3" name="내용 개체 틀 2"/>
          <p:cNvSpPr>
            <a:spLocks noGrp="1"/>
          </p:cNvSpPr>
          <p:nvPr>
            <p:ph idx="1"/>
          </p:nvPr>
        </p:nvSpPr>
        <p:spPr/>
        <p:txBody>
          <a:bodyPr>
            <a:normAutofit/>
          </a:bodyPr>
          <a:lstStyle/>
          <a:p>
            <a:r>
              <a:rPr lang="en-US" altLang="ko-KR" dirty="0"/>
              <a:t>First, compute the Gram matrix G which represents the correlations between the responses of each filter, where F is as above</a:t>
            </a:r>
            <a:endParaRPr lang="en-US" dirty="0"/>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10</a:t>
            </a:fld>
            <a:endParaRPr lang="en-US" dirty="0"/>
          </a:p>
        </p:txBody>
      </p:sp>
      <p:pic>
        <p:nvPicPr>
          <p:cNvPr id="31" name="그림 30"/>
          <p:cNvPicPr>
            <a:picLocks noChangeAspect="1"/>
          </p:cNvPicPr>
          <p:nvPr/>
        </p:nvPicPr>
        <p:blipFill>
          <a:blip r:embed="rId3"/>
          <a:stretch>
            <a:fillRect/>
          </a:stretch>
        </p:blipFill>
        <p:spPr>
          <a:xfrm>
            <a:off x="1293319" y="3018807"/>
            <a:ext cx="7090394" cy="4076719"/>
          </a:xfrm>
          <a:prstGeom prst="rect">
            <a:avLst/>
          </a:prstGeom>
        </p:spPr>
      </p:pic>
    </p:spTree>
    <p:extLst>
      <p:ext uri="{BB962C8B-B14F-4D97-AF65-F5344CB8AC3E}">
        <p14:creationId xmlns:p14="http://schemas.microsoft.com/office/powerpoint/2010/main" val="1631204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2"/>
          </p:nvPr>
        </p:nvSpPr>
        <p:spPr/>
        <p:txBody>
          <a:bodyPr/>
          <a:lstStyle/>
          <a:p>
            <a:fld id="{D27C9F07-F532-7A4A-8EBD-AB7D74698E64}" type="slidenum">
              <a:rPr lang="en-US" smtClean="0"/>
              <a:t>11</a:t>
            </a:fld>
            <a:endParaRPr lang="en-US" dirty="0"/>
          </a:p>
        </p:txBody>
      </p:sp>
      <p:pic>
        <p:nvPicPr>
          <p:cNvPr id="57" name="그림 56"/>
          <p:cNvPicPr>
            <a:picLocks noChangeAspect="1"/>
          </p:cNvPicPr>
          <p:nvPr/>
        </p:nvPicPr>
        <p:blipFill>
          <a:blip r:embed="rId3"/>
          <a:stretch>
            <a:fillRect/>
          </a:stretch>
        </p:blipFill>
        <p:spPr>
          <a:xfrm>
            <a:off x="497305" y="1162219"/>
            <a:ext cx="8149389" cy="5326815"/>
          </a:xfrm>
          <a:prstGeom prst="rect">
            <a:avLst/>
          </a:prstGeom>
        </p:spPr>
      </p:pic>
      <p:sp>
        <p:nvSpPr>
          <p:cNvPr id="58" name="Rectangle 4"/>
          <p:cNvSpPr/>
          <p:nvPr/>
        </p:nvSpPr>
        <p:spPr>
          <a:xfrm>
            <a:off x="-1" y="6334780"/>
            <a:ext cx="9144000" cy="523220"/>
          </a:xfrm>
          <a:prstGeom prst="rect">
            <a:avLst/>
          </a:prstGeom>
        </p:spPr>
        <p:txBody>
          <a:bodyPr wrap="square">
            <a:spAutoFit/>
          </a:bodyPr>
          <a:lstStyle/>
          <a:p>
            <a:pPr algn="r"/>
            <a:r>
              <a:rPr lang="en-US" sz="1400" dirty="0" err="1">
                <a:solidFill>
                  <a:schemeClr val="tx1">
                    <a:lumMod val="50000"/>
                    <a:lumOff val="50000"/>
                  </a:schemeClr>
                </a:solidFill>
              </a:rPr>
              <a:t>Gatys</a:t>
            </a:r>
            <a:r>
              <a:rPr lang="en-US" sz="1400" dirty="0">
                <a:solidFill>
                  <a:schemeClr val="tx1">
                    <a:lumMod val="50000"/>
                    <a:lumOff val="50000"/>
                  </a:schemeClr>
                </a:solidFill>
              </a:rPr>
              <a:t>, Leon A., Alexander S. Ecker, and Matthias </a:t>
            </a:r>
            <a:r>
              <a:rPr lang="en-US" sz="1400" dirty="0" err="1">
                <a:solidFill>
                  <a:schemeClr val="tx1">
                    <a:lumMod val="50000"/>
                    <a:lumOff val="50000"/>
                  </a:schemeClr>
                </a:solidFill>
              </a:rPr>
              <a:t>Bethge</a:t>
            </a:r>
            <a:r>
              <a:rPr lang="en-US" sz="1400" dirty="0">
                <a:solidFill>
                  <a:schemeClr val="tx1">
                    <a:lumMod val="50000"/>
                    <a:lumOff val="50000"/>
                  </a:schemeClr>
                </a:solidFill>
              </a:rPr>
              <a:t>. "Image style transfer using convolutional neural networks." Proceedings of the IEEE Conference on Computer Vision and Pattern Recognition. 2016.</a:t>
            </a:r>
          </a:p>
        </p:txBody>
      </p:sp>
      <p:sp>
        <p:nvSpPr>
          <p:cNvPr id="3" name="직사각형 2"/>
          <p:cNvSpPr/>
          <p:nvPr/>
        </p:nvSpPr>
        <p:spPr>
          <a:xfrm>
            <a:off x="523920" y="1162219"/>
            <a:ext cx="6397580" cy="5033523"/>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p:cNvSpPr txBox="1"/>
          <p:nvPr/>
        </p:nvSpPr>
        <p:spPr>
          <a:xfrm>
            <a:off x="2421226" y="561516"/>
            <a:ext cx="2137893" cy="461665"/>
          </a:xfrm>
          <a:prstGeom prst="rect">
            <a:avLst/>
          </a:prstGeom>
          <a:noFill/>
        </p:spPr>
        <p:txBody>
          <a:bodyPr wrap="square" rtlCol="0">
            <a:spAutoFit/>
          </a:bodyPr>
          <a:lstStyle/>
          <a:p>
            <a:pPr algn="ctr"/>
            <a:r>
              <a:rPr lang="en-US" altLang="ko-KR" sz="2400" dirty="0">
                <a:solidFill>
                  <a:srgbClr val="00B0F0"/>
                </a:solidFill>
              </a:rPr>
              <a:t>Style loss</a:t>
            </a:r>
            <a:endParaRPr lang="ko-KR" altLang="en-US" sz="2400" dirty="0">
              <a:solidFill>
                <a:srgbClr val="00B0F0"/>
              </a:solidFill>
            </a:endParaRPr>
          </a:p>
        </p:txBody>
      </p:sp>
    </p:spTree>
    <p:extLst>
      <p:ext uri="{BB962C8B-B14F-4D97-AF65-F5344CB8AC3E}">
        <p14:creationId xmlns:p14="http://schemas.microsoft.com/office/powerpoint/2010/main" val="4181794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Total-variation Regularization</a:t>
            </a:r>
            <a:endParaRPr lang="ko-KR" altLang="en-US" dirty="0"/>
          </a:p>
        </p:txBody>
      </p:sp>
      <p:sp>
        <p:nvSpPr>
          <p:cNvPr id="3" name="내용 개체 틀 2"/>
          <p:cNvSpPr>
            <a:spLocks noGrp="1"/>
          </p:cNvSpPr>
          <p:nvPr>
            <p:ph idx="1"/>
          </p:nvPr>
        </p:nvSpPr>
        <p:spPr/>
        <p:txBody>
          <a:bodyPr>
            <a:normAutofit/>
          </a:bodyPr>
          <a:lstStyle/>
          <a:p>
            <a:r>
              <a:rPr lang="en-US" altLang="ko-KR" sz="2400" dirty="0"/>
              <a:t>Helpful to encourage smoothness in the image</a:t>
            </a:r>
          </a:p>
          <a:p>
            <a:r>
              <a:rPr lang="en-US" altLang="ko-KR" sz="2400" dirty="0"/>
              <a:t>You can compute the "total variation" as the sum of the squares of differences in the pixel values for all pairs of pixels that are next to each other (horizontally or vertically)</a:t>
            </a:r>
          </a:p>
          <a:p>
            <a:r>
              <a:rPr lang="en-US" altLang="ko-KR" sz="2400" dirty="0"/>
              <a:t>Here we sum the total-variation regularization for each of the 3 input channels (RGB)</a:t>
            </a:r>
            <a:endParaRPr lang="en-US" sz="2400" dirty="0"/>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12</a:t>
            </a:fld>
            <a:endParaRPr lang="en-US" dirty="0"/>
          </a:p>
        </p:txBody>
      </p:sp>
      <p:pic>
        <p:nvPicPr>
          <p:cNvPr id="5" name="그림 4"/>
          <p:cNvPicPr>
            <a:picLocks noChangeAspect="1"/>
          </p:cNvPicPr>
          <p:nvPr/>
        </p:nvPicPr>
        <p:blipFill rotWithShape="1">
          <a:blip r:embed="rId3"/>
          <a:srcRect r="21963"/>
          <a:stretch/>
        </p:blipFill>
        <p:spPr>
          <a:xfrm>
            <a:off x="1458931" y="4108707"/>
            <a:ext cx="6584669" cy="2612769"/>
          </a:xfrm>
          <a:prstGeom prst="rect">
            <a:avLst/>
          </a:prstGeom>
        </p:spPr>
      </p:pic>
    </p:spTree>
    <p:extLst>
      <p:ext uri="{BB962C8B-B14F-4D97-AF65-F5344CB8AC3E}">
        <p14:creationId xmlns:p14="http://schemas.microsoft.com/office/powerpoint/2010/main" val="3908311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Total-variation Regularization</a:t>
            </a:r>
            <a:endParaRPr lang="ko-KR" altLang="en-US" dirty="0"/>
          </a:p>
        </p:txBody>
      </p:sp>
      <p:pic>
        <p:nvPicPr>
          <p:cNvPr id="5" name="내용 개체 틀 4"/>
          <p:cNvPicPr>
            <a:picLocks noGrp="1" noChangeAspect="1"/>
          </p:cNvPicPr>
          <p:nvPr>
            <p:ph idx="1"/>
          </p:nvPr>
        </p:nvPicPr>
        <p:blipFill>
          <a:blip r:embed="rId2"/>
          <a:stretch>
            <a:fillRect/>
          </a:stretch>
        </p:blipFill>
        <p:spPr>
          <a:xfrm>
            <a:off x="1400175" y="1952625"/>
            <a:ext cx="6343650" cy="3438525"/>
          </a:xfrm>
          <a:prstGeom prst="rect">
            <a:avLst/>
          </a:prstGeom>
        </p:spPr>
      </p:pic>
      <p:sp>
        <p:nvSpPr>
          <p:cNvPr id="4" name="슬라이드 번호 개체 틀 3"/>
          <p:cNvSpPr>
            <a:spLocks noGrp="1"/>
          </p:cNvSpPr>
          <p:nvPr>
            <p:ph type="sldNum" sz="quarter" idx="12"/>
          </p:nvPr>
        </p:nvSpPr>
        <p:spPr/>
        <p:txBody>
          <a:bodyPr/>
          <a:lstStyle/>
          <a:p>
            <a:fld id="{D27C9F07-F532-7A4A-8EBD-AB7D74698E64}" type="slidenum">
              <a:rPr lang="en-US" smtClean="0"/>
              <a:t>13</a:t>
            </a:fld>
            <a:endParaRPr lang="en-US" dirty="0"/>
          </a:p>
        </p:txBody>
      </p:sp>
    </p:spTree>
    <p:extLst>
      <p:ext uri="{BB962C8B-B14F-4D97-AF65-F5344CB8AC3E}">
        <p14:creationId xmlns:p14="http://schemas.microsoft.com/office/powerpoint/2010/main" val="331967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3" name="내용 개체 틀 2"/>
          <p:cNvSpPr>
            <a:spLocks noGrp="1"/>
          </p:cNvSpPr>
          <p:nvPr>
            <p:ph idx="1"/>
          </p:nvPr>
        </p:nvSpPr>
        <p:spPr/>
        <p:txBody>
          <a:bodyPr>
            <a:normAutofit/>
          </a:bodyPr>
          <a:lstStyle/>
          <a:p>
            <a:r>
              <a:rPr lang="en-US" altLang="ko-KR" dirty="0"/>
              <a:t>Result</a:t>
            </a:r>
          </a:p>
          <a:p>
            <a:pPr lvl="1"/>
            <a:r>
              <a:rPr lang="en-US" altLang="ko-KR" dirty="0">
                <a:latin typeface="Courier New" charset="0"/>
                <a:ea typeface="Courier New" charset="0"/>
                <a:cs typeface="Courier New" charset="0"/>
              </a:rPr>
              <a:t>python </a:t>
            </a:r>
            <a:r>
              <a:rPr lang="en-US" altLang="ko-KR" dirty="0" err="1">
                <a:latin typeface="Courier New" charset="0"/>
                <a:ea typeface="Courier New" charset="0"/>
                <a:cs typeface="Courier New" charset="0"/>
              </a:rPr>
              <a:t>neural_style.py</a:t>
            </a:r>
            <a:r>
              <a:rPr lang="en-US" altLang="ko-KR" dirty="0">
                <a:latin typeface="Courier New" charset="0"/>
                <a:ea typeface="Courier New" charset="0"/>
                <a:cs typeface="Courier New" charset="0"/>
              </a:rPr>
              <a:t> </a:t>
            </a:r>
            <a:r>
              <a:rPr lang="mr-IN" altLang="ko-KR" dirty="0">
                <a:latin typeface="Courier New" charset="0"/>
                <a:ea typeface="Courier New" charset="0"/>
                <a:cs typeface="Courier New" charset="0"/>
              </a:rPr>
              <a:t>–</a:t>
            </a:r>
            <a:r>
              <a:rPr lang="en-US" altLang="ko-KR" dirty="0">
                <a:latin typeface="Courier New" charset="0"/>
                <a:ea typeface="Courier New" charset="0"/>
                <a:cs typeface="Courier New" charset="0"/>
              </a:rPr>
              <a:t>content &lt;content file&gt; --styles &lt;style file&gt; --output &lt;output file&gt;</a:t>
            </a:r>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14</a:t>
            </a:fld>
            <a:endParaRPr lang="en-US" dirty="0"/>
          </a:p>
        </p:txBody>
      </p:sp>
      <p:pic>
        <p:nvPicPr>
          <p:cNvPr id="13" name="그림 12"/>
          <p:cNvPicPr>
            <a:picLocks noChangeAspect="1"/>
          </p:cNvPicPr>
          <p:nvPr/>
        </p:nvPicPr>
        <p:blipFill>
          <a:blip r:embed="rId3"/>
          <a:stretch>
            <a:fillRect/>
          </a:stretch>
        </p:blipFill>
        <p:spPr>
          <a:xfrm>
            <a:off x="842481" y="3409323"/>
            <a:ext cx="7459038" cy="3218959"/>
          </a:xfrm>
          <a:prstGeom prst="rect">
            <a:avLst/>
          </a:prstGeom>
        </p:spPr>
      </p:pic>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https://</a:t>
            </a:r>
            <a:r>
              <a:rPr lang="en-US" sz="1400" dirty="0" err="1">
                <a:solidFill>
                  <a:schemeClr val="tx1">
                    <a:lumMod val="50000"/>
                    <a:lumOff val="50000"/>
                  </a:schemeClr>
                </a:solidFill>
              </a:rPr>
              <a:t>github.com</a:t>
            </a:r>
            <a:r>
              <a:rPr lang="en-US" sz="1400" dirty="0">
                <a:solidFill>
                  <a:schemeClr val="tx1">
                    <a:lumMod val="50000"/>
                    <a:lumOff val="50000"/>
                  </a:schemeClr>
                </a:solidFill>
              </a:rPr>
              <a:t>/</a:t>
            </a:r>
            <a:r>
              <a:rPr lang="en-US" sz="1400" dirty="0" err="1">
                <a:solidFill>
                  <a:schemeClr val="tx1">
                    <a:lumMod val="50000"/>
                    <a:lumOff val="50000"/>
                  </a:schemeClr>
                </a:solidFill>
              </a:rPr>
              <a:t>anishathalye</a:t>
            </a:r>
            <a:r>
              <a:rPr lang="en-US" sz="1400" dirty="0">
                <a:solidFill>
                  <a:schemeClr val="tx1">
                    <a:lumMod val="50000"/>
                    <a:lumOff val="50000"/>
                  </a:schemeClr>
                </a:solidFill>
              </a:rPr>
              <a:t>/neural-style </a:t>
            </a:r>
          </a:p>
        </p:txBody>
      </p:sp>
    </p:spTree>
    <p:extLst>
      <p:ext uri="{BB962C8B-B14F-4D97-AF65-F5344CB8AC3E}">
        <p14:creationId xmlns:p14="http://schemas.microsoft.com/office/powerpoint/2010/main" val="30901831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stylize.py</a:t>
            </a:r>
            <a:endParaRPr lang="ko-KR" alt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https://</a:t>
            </a:r>
            <a:r>
              <a:rPr lang="en-US" sz="1400" dirty="0" err="1">
                <a:solidFill>
                  <a:schemeClr val="tx1">
                    <a:lumMod val="50000"/>
                    <a:lumOff val="50000"/>
                  </a:schemeClr>
                </a:solidFill>
              </a:rPr>
              <a:t>github.com</a:t>
            </a:r>
            <a:r>
              <a:rPr lang="en-US" sz="1400" dirty="0">
                <a:solidFill>
                  <a:schemeClr val="tx1">
                    <a:lumMod val="50000"/>
                    <a:lumOff val="50000"/>
                  </a:schemeClr>
                </a:solidFill>
              </a:rPr>
              <a:t>/</a:t>
            </a:r>
            <a:r>
              <a:rPr lang="en-US" sz="1400" dirty="0" err="1">
                <a:solidFill>
                  <a:schemeClr val="tx1">
                    <a:lumMod val="50000"/>
                    <a:lumOff val="50000"/>
                  </a:schemeClr>
                </a:solidFill>
              </a:rPr>
              <a:t>anishathalye</a:t>
            </a:r>
            <a:r>
              <a:rPr lang="en-US" sz="1400" dirty="0">
                <a:solidFill>
                  <a:schemeClr val="tx1">
                    <a:lumMod val="50000"/>
                    <a:lumOff val="50000"/>
                  </a:schemeClr>
                </a:solidFill>
              </a:rPr>
              <a:t>/neural-style </a:t>
            </a:r>
          </a:p>
        </p:txBody>
      </p:sp>
      <p:pic>
        <p:nvPicPr>
          <p:cNvPr id="9" name="그림 8">
            <a:extLst>
              <a:ext uri="{FF2B5EF4-FFF2-40B4-BE49-F238E27FC236}">
                <a16:creationId xmlns:a16="http://schemas.microsoft.com/office/drawing/2014/main" id="{CBF34AD0-830B-134C-B9E3-CE456730253E}"/>
              </a:ext>
            </a:extLst>
          </p:cNvPr>
          <p:cNvPicPr>
            <a:picLocks noChangeAspect="1"/>
          </p:cNvPicPr>
          <p:nvPr/>
        </p:nvPicPr>
        <p:blipFill>
          <a:blip r:embed="rId3"/>
          <a:stretch>
            <a:fillRect/>
          </a:stretch>
        </p:blipFill>
        <p:spPr>
          <a:xfrm>
            <a:off x="143838" y="2336345"/>
            <a:ext cx="8856324" cy="2874584"/>
          </a:xfrm>
          <a:prstGeom prst="rect">
            <a:avLst/>
          </a:prstGeom>
        </p:spPr>
      </p:pic>
    </p:spTree>
    <p:extLst>
      <p:ext uri="{BB962C8B-B14F-4D97-AF65-F5344CB8AC3E}">
        <p14:creationId xmlns:p14="http://schemas.microsoft.com/office/powerpoint/2010/main" val="3996883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stylize.py</a:t>
            </a:r>
            <a:endParaRPr lang="ko-KR" alt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https://</a:t>
            </a:r>
            <a:r>
              <a:rPr lang="en-US" sz="1400" dirty="0" err="1">
                <a:solidFill>
                  <a:schemeClr val="tx1">
                    <a:lumMod val="50000"/>
                    <a:lumOff val="50000"/>
                  </a:schemeClr>
                </a:solidFill>
              </a:rPr>
              <a:t>github.com</a:t>
            </a:r>
            <a:r>
              <a:rPr lang="en-US" sz="1400" dirty="0">
                <a:solidFill>
                  <a:schemeClr val="tx1">
                    <a:lumMod val="50000"/>
                    <a:lumOff val="50000"/>
                  </a:schemeClr>
                </a:solidFill>
              </a:rPr>
              <a:t>/</a:t>
            </a:r>
            <a:r>
              <a:rPr lang="en-US" sz="1400" dirty="0" err="1">
                <a:solidFill>
                  <a:schemeClr val="tx1">
                    <a:lumMod val="50000"/>
                    <a:lumOff val="50000"/>
                  </a:schemeClr>
                </a:solidFill>
              </a:rPr>
              <a:t>anishathalye</a:t>
            </a:r>
            <a:r>
              <a:rPr lang="en-US" sz="1400" dirty="0">
                <a:solidFill>
                  <a:schemeClr val="tx1">
                    <a:lumMod val="50000"/>
                    <a:lumOff val="50000"/>
                  </a:schemeClr>
                </a:solidFill>
              </a:rPr>
              <a:t>/neural-style </a:t>
            </a:r>
          </a:p>
        </p:txBody>
      </p:sp>
      <p:pic>
        <p:nvPicPr>
          <p:cNvPr id="3" name="그림 2">
            <a:extLst>
              <a:ext uri="{FF2B5EF4-FFF2-40B4-BE49-F238E27FC236}">
                <a16:creationId xmlns:a16="http://schemas.microsoft.com/office/drawing/2014/main" id="{388FE759-349C-B849-89E3-64CD25D95F7E}"/>
              </a:ext>
            </a:extLst>
          </p:cNvPr>
          <p:cNvPicPr>
            <a:picLocks noChangeAspect="1"/>
          </p:cNvPicPr>
          <p:nvPr/>
        </p:nvPicPr>
        <p:blipFill>
          <a:blip r:embed="rId3"/>
          <a:stretch>
            <a:fillRect/>
          </a:stretch>
        </p:blipFill>
        <p:spPr>
          <a:xfrm>
            <a:off x="1078787" y="1420704"/>
            <a:ext cx="6890862" cy="5129520"/>
          </a:xfrm>
          <a:prstGeom prst="rect">
            <a:avLst/>
          </a:prstGeom>
        </p:spPr>
      </p:pic>
    </p:spTree>
    <p:extLst>
      <p:ext uri="{BB962C8B-B14F-4D97-AF65-F5344CB8AC3E}">
        <p14:creationId xmlns:p14="http://schemas.microsoft.com/office/powerpoint/2010/main" val="514189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stylize.py</a:t>
            </a:r>
            <a:endParaRPr lang="ko-KR" alt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https://</a:t>
            </a:r>
            <a:r>
              <a:rPr lang="en-US" sz="1400" dirty="0" err="1">
                <a:solidFill>
                  <a:schemeClr val="tx1">
                    <a:lumMod val="50000"/>
                    <a:lumOff val="50000"/>
                  </a:schemeClr>
                </a:solidFill>
              </a:rPr>
              <a:t>github.com</a:t>
            </a:r>
            <a:r>
              <a:rPr lang="en-US" sz="1400" dirty="0">
                <a:solidFill>
                  <a:schemeClr val="tx1">
                    <a:lumMod val="50000"/>
                    <a:lumOff val="50000"/>
                  </a:schemeClr>
                </a:solidFill>
              </a:rPr>
              <a:t>/</a:t>
            </a:r>
            <a:r>
              <a:rPr lang="en-US" sz="1400" dirty="0" err="1">
                <a:solidFill>
                  <a:schemeClr val="tx1">
                    <a:lumMod val="50000"/>
                    <a:lumOff val="50000"/>
                  </a:schemeClr>
                </a:solidFill>
              </a:rPr>
              <a:t>anishathalye</a:t>
            </a:r>
            <a:r>
              <a:rPr lang="en-US" sz="1400" dirty="0">
                <a:solidFill>
                  <a:schemeClr val="tx1">
                    <a:lumMod val="50000"/>
                    <a:lumOff val="50000"/>
                  </a:schemeClr>
                </a:solidFill>
              </a:rPr>
              <a:t>/neural-style </a:t>
            </a:r>
          </a:p>
        </p:txBody>
      </p:sp>
      <p:pic>
        <p:nvPicPr>
          <p:cNvPr id="4" name="그림 3">
            <a:extLst>
              <a:ext uri="{FF2B5EF4-FFF2-40B4-BE49-F238E27FC236}">
                <a16:creationId xmlns:a16="http://schemas.microsoft.com/office/drawing/2014/main" id="{966A5958-FD66-BC4F-8F01-AA38A0E8A28A}"/>
              </a:ext>
            </a:extLst>
          </p:cNvPr>
          <p:cNvPicPr>
            <a:picLocks noChangeAspect="1"/>
          </p:cNvPicPr>
          <p:nvPr/>
        </p:nvPicPr>
        <p:blipFill>
          <a:blip r:embed="rId3"/>
          <a:stretch>
            <a:fillRect/>
          </a:stretch>
        </p:blipFill>
        <p:spPr>
          <a:xfrm>
            <a:off x="82192" y="2886591"/>
            <a:ext cx="8969339" cy="1504534"/>
          </a:xfrm>
          <a:prstGeom prst="rect">
            <a:avLst/>
          </a:prstGeom>
        </p:spPr>
      </p:pic>
    </p:spTree>
    <p:extLst>
      <p:ext uri="{BB962C8B-B14F-4D97-AF65-F5344CB8AC3E}">
        <p14:creationId xmlns:p14="http://schemas.microsoft.com/office/powerpoint/2010/main" val="167340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SRCNN</a:t>
            </a:r>
            <a:endParaRPr lang="ko-KR" altLang="en-US" dirty="0"/>
          </a:p>
        </p:txBody>
      </p:sp>
      <p:sp>
        <p:nvSpPr>
          <p:cNvPr id="3" name="내용 개체 틀 2"/>
          <p:cNvSpPr>
            <a:spLocks noGrp="1"/>
          </p:cNvSpPr>
          <p:nvPr>
            <p:ph idx="1"/>
          </p:nvPr>
        </p:nvSpPr>
        <p:spPr/>
        <p:txBody>
          <a:bodyPr>
            <a:normAutofit/>
          </a:bodyPr>
          <a:lstStyle/>
          <a:p>
            <a:endParaRPr lang="en-US" altLang="ko-KR" dirty="0"/>
          </a:p>
          <a:p>
            <a:r>
              <a:rPr lang="en-US" altLang="ko-KR" dirty="0"/>
              <a:t>Early work using CNN to image super-resolution</a:t>
            </a:r>
            <a:endParaRPr lang="en-US" altLang="ko-KR" dirty="0">
              <a:latin typeface="Courier New" charset="0"/>
              <a:ea typeface="Courier New" charset="0"/>
              <a:cs typeface="Courier New" charset="0"/>
            </a:endParaRPr>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18</a:t>
            </a:fld>
            <a:endParaRPr 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a:t>
            </a:r>
            <a:r>
              <a:rPr lang="en-US" sz="1400" dirty="0" err="1">
                <a:solidFill>
                  <a:schemeClr val="tx1">
                    <a:lumMod val="50000"/>
                    <a:lumOff val="50000"/>
                  </a:schemeClr>
                </a:solidFill>
              </a:rPr>
              <a:t>mmlab.ie.cuhk.edu.hk</a:t>
            </a:r>
            <a:r>
              <a:rPr lang="en-US" sz="1400" dirty="0">
                <a:solidFill>
                  <a:schemeClr val="tx1">
                    <a:lumMod val="50000"/>
                    <a:lumOff val="50000"/>
                  </a:schemeClr>
                </a:solidFill>
              </a:rPr>
              <a:t>/projects/</a:t>
            </a:r>
            <a:r>
              <a:rPr lang="en-US" sz="1400" dirty="0" err="1">
                <a:solidFill>
                  <a:schemeClr val="tx1">
                    <a:lumMod val="50000"/>
                    <a:lumOff val="50000"/>
                  </a:schemeClr>
                </a:solidFill>
              </a:rPr>
              <a:t>SRCNN.html</a:t>
            </a:r>
            <a:r>
              <a:rPr lang="en-US" sz="1400" dirty="0">
                <a:solidFill>
                  <a:schemeClr val="tx1">
                    <a:lumMod val="50000"/>
                    <a:lumOff val="50000"/>
                  </a:schemeClr>
                </a:solidFill>
              </a:rPr>
              <a:t> </a:t>
            </a:r>
          </a:p>
        </p:txBody>
      </p:sp>
      <p:pic>
        <p:nvPicPr>
          <p:cNvPr id="5" name="그림 4"/>
          <p:cNvPicPr>
            <a:picLocks noChangeAspect="1"/>
          </p:cNvPicPr>
          <p:nvPr/>
        </p:nvPicPr>
        <p:blipFill>
          <a:blip r:embed="rId3"/>
          <a:stretch>
            <a:fillRect/>
          </a:stretch>
        </p:blipFill>
        <p:spPr>
          <a:xfrm>
            <a:off x="114300" y="2206702"/>
            <a:ext cx="8915400" cy="4165600"/>
          </a:xfrm>
          <a:prstGeom prst="rect">
            <a:avLst/>
          </a:prstGeom>
        </p:spPr>
      </p:pic>
    </p:spTree>
    <p:extLst>
      <p:ext uri="{BB962C8B-B14F-4D97-AF65-F5344CB8AC3E}">
        <p14:creationId xmlns:p14="http://schemas.microsoft.com/office/powerpoint/2010/main" val="7246737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SRCNN</a:t>
            </a:r>
            <a:endParaRPr lang="ko-KR" altLang="en-US" dirty="0"/>
          </a:p>
        </p:txBody>
      </p:sp>
      <p:sp>
        <p:nvSpPr>
          <p:cNvPr id="3" name="내용 개체 틀 2"/>
          <p:cNvSpPr>
            <a:spLocks noGrp="1"/>
          </p:cNvSpPr>
          <p:nvPr>
            <p:ph idx="1"/>
          </p:nvPr>
        </p:nvSpPr>
        <p:spPr>
          <a:xfrm>
            <a:off x="628650" y="1149531"/>
            <a:ext cx="7886700" cy="6294006"/>
          </a:xfrm>
        </p:spPr>
        <p:txBody>
          <a:bodyPr>
            <a:normAutofit/>
          </a:bodyPr>
          <a:lstStyle/>
          <a:p>
            <a:endParaRPr lang="en-US" altLang="ko-KR" sz="2400" dirty="0"/>
          </a:p>
          <a:p>
            <a:r>
              <a:rPr lang="en-US" altLang="ko-KR" sz="2400" dirty="0"/>
              <a:t>Implementation: </a:t>
            </a:r>
            <a:r>
              <a:rPr lang="en-US" altLang="ko-KR" sz="2400" dirty="0">
                <a:latin typeface="Courier New" charset="0"/>
                <a:ea typeface="Courier New" charset="0"/>
                <a:cs typeface="Courier New" charset="0"/>
              </a:rPr>
              <a:t>./SR/</a:t>
            </a:r>
            <a:r>
              <a:rPr lang="en-US" altLang="ko-KR" sz="2400" dirty="0" err="1">
                <a:latin typeface="Courier New" charset="0"/>
                <a:ea typeface="Courier New" charset="0"/>
                <a:cs typeface="Courier New" charset="0"/>
              </a:rPr>
              <a:t>srcnn.py</a:t>
            </a:r>
            <a:endParaRPr lang="en-US" altLang="ko-KR" sz="2400" dirty="0">
              <a:latin typeface="Courier New" charset="0"/>
              <a:ea typeface="Courier New" charset="0"/>
              <a:cs typeface="Courier New" charset="0"/>
            </a:endParaRPr>
          </a:p>
          <a:p>
            <a:r>
              <a:rPr lang="en-US" altLang="ko-KR" sz="2400" dirty="0">
                <a:latin typeface="Calibri" charset="0"/>
                <a:ea typeface="Calibri" charset="0"/>
                <a:cs typeface="Calibri" charset="0"/>
              </a:rPr>
              <a:t>32x32, 24,800 training samples </a:t>
            </a:r>
            <a:br>
              <a:rPr lang="en-US" altLang="ko-KR" sz="2400" dirty="0">
                <a:latin typeface="Calibri" charset="0"/>
                <a:ea typeface="Calibri" charset="0"/>
                <a:cs typeface="Calibri" charset="0"/>
              </a:rPr>
            </a:br>
            <a:r>
              <a:rPr lang="en-US" altLang="ko-KR" sz="2400" dirty="0">
                <a:latin typeface="Calibri" charset="0"/>
                <a:ea typeface="Calibri" charset="0"/>
                <a:cs typeface="Calibri" charset="0"/>
              </a:rPr>
              <a:t>	</a:t>
            </a:r>
            <a:r>
              <a:rPr lang="en-US" altLang="ko-KR" sz="1800" dirty="0">
                <a:latin typeface="Calibri" charset="0"/>
                <a:ea typeface="Calibri" charset="0"/>
                <a:cs typeface="Calibri" charset="0"/>
              </a:rPr>
              <a:t>from 91 images</a:t>
            </a:r>
          </a:p>
          <a:p>
            <a:r>
              <a:rPr lang="en-US" altLang="ko-KR" sz="2400" dirty="0">
                <a:latin typeface="Calibri" charset="0"/>
                <a:ea typeface="Calibri" charset="0"/>
                <a:cs typeface="Calibri" charset="0"/>
              </a:rPr>
              <a:t>using Y channel only (rather than RGB)</a:t>
            </a:r>
            <a:br>
              <a:rPr lang="en-US" altLang="ko-KR" sz="2400" dirty="0">
                <a:latin typeface="Calibri" charset="0"/>
                <a:ea typeface="Calibri" charset="0"/>
                <a:cs typeface="Calibri" charset="0"/>
              </a:rPr>
            </a:br>
            <a:r>
              <a:rPr lang="en-US" altLang="ko-KR" sz="2400" dirty="0">
                <a:latin typeface="Calibri" charset="0"/>
                <a:ea typeface="Calibri" charset="0"/>
                <a:cs typeface="Calibri" charset="0"/>
              </a:rPr>
              <a:t>	</a:t>
            </a:r>
            <a:r>
              <a:rPr lang="en-US" altLang="ko-KR" sz="1800" dirty="0">
                <a:latin typeface="Calibri" charset="0"/>
                <a:ea typeface="Calibri" charset="0"/>
                <a:cs typeface="Calibri" charset="0"/>
              </a:rPr>
              <a:t>Human eye is sensitive to brightness than color</a:t>
            </a:r>
          </a:p>
          <a:p>
            <a:r>
              <a:rPr lang="en-US" altLang="ko-KR" sz="2400" dirty="0">
                <a:latin typeface="Calibri" charset="0"/>
                <a:ea typeface="Calibri" charset="0"/>
                <a:cs typeface="Calibri" charset="0"/>
              </a:rPr>
              <a:t>No padding</a:t>
            </a:r>
          </a:p>
          <a:p>
            <a:r>
              <a:rPr lang="en-US" altLang="ko-KR" sz="2400" dirty="0" err="1">
                <a:latin typeface="Calibri" charset="0"/>
                <a:ea typeface="Calibri" charset="0"/>
                <a:cs typeface="Calibri" charset="0"/>
              </a:rPr>
              <a:t>ReLU</a:t>
            </a:r>
            <a:endParaRPr lang="en-US" altLang="ko-KR" sz="2400" dirty="0">
              <a:latin typeface="Calibri" charset="0"/>
              <a:ea typeface="Calibri" charset="0"/>
              <a:cs typeface="Calibri" charset="0"/>
            </a:endParaRPr>
          </a:p>
          <a:p>
            <a:r>
              <a:rPr lang="en-US" altLang="ko-KR" sz="2400" dirty="0">
                <a:latin typeface="Calibri" charset="0"/>
                <a:ea typeface="Calibri" charset="0"/>
                <a:cs typeface="Calibri" charset="0"/>
              </a:rPr>
              <a:t>Initialized by random Gaussian mean=0, </a:t>
            </a:r>
            <a:r>
              <a:rPr lang="en-US" altLang="ko-KR" sz="2400" dirty="0" err="1">
                <a:latin typeface="Calibri" charset="0"/>
                <a:ea typeface="Calibri" charset="0"/>
                <a:cs typeface="Calibri" charset="0"/>
              </a:rPr>
              <a:t>stddev</a:t>
            </a:r>
            <a:r>
              <a:rPr lang="en-US" altLang="ko-KR" sz="2400" dirty="0">
                <a:latin typeface="Calibri" charset="0"/>
                <a:ea typeface="Calibri" charset="0"/>
                <a:cs typeface="Calibri" charset="0"/>
              </a:rPr>
              <a:t>=0.001, bias=0</a:t>
            </a:r>
          </a:p>
          <a:p>
            <a:r>
              <a:rPr lang="en-US" altLang="ko-KR" sz="2400" dirty="0">
                <a:latin typeface="Calibri" charset="0"/>
                <a:ea typeface="Calibri" charset="0"/>
                <a:cs typeface="Calibri" charset="0"/>
              </a:rPr>
              <a:t>Learning rate (first two: 0.0001, last: 0.00001)</a:t>
            </a:r>
          </a:p>
          <a:p>
            <a:r>
              <a:rPr lang="en-US" altLang="ko-KR" sz="2400" dirty="0">
                <a:latin typeface="Calibri" charset="0"/>
                <a:ea typeface="Calibri" charset="0"/>
                <a:cs typeface="Calibri" charset="0"/>
              </a:rPr>
              <a:t>MSE loss function</a:t>
            </a:r>
          </a:p>
          <a:p>
            <a:endParaRPr lang="en-US" altLang="ko-KR" sz="2400"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19</a:t>
            </a:fld>
            <a:endParaRPr 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J. Yang, J. Wright, T. S. Huang, and Y. Ma. Image </a:t>
            </a:r>
            <a:r>
              <a:rPr lang="en-US" sz="1400" dirty="0" err="1">
                <a:solidFill>
                  <a:schemeClr val="tx1">
                    <a:lumMod val="50000"/>
                    <a:lumOff val="50000"/>
                  </a:schemeClr>
                </a:solidFill>
              </a:rPr>
              <a:t>superresolution</a:t>
            </a:r>
            <a:r>
              <a:rPr lang="en-US" sz="1400" dirty="0">
                <a:solidFill>
                  <a:schemeClr val="tx1">
                    <a:lumMod val="50000"/>
                    <a:lumOff val="50000"/>
                  </a:schemeClr>
                </a:solidFill>
              </a:rPr>
              <a:t> via sparse representation. TIP, 2010. </a:t>
            </a:r>
          </a:p>
        </p:txBody>
      </p:sp>
    </p:spTree>
    <p:extLst>
      <p:ext uri="{BB962C8B-B14F-4D97-AF65-F5344CB8AC3E}">
        <p14:creationId xmlns:p14="http://schemas.microsoft.com/office/powerpoint/2010/main" val="21320738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a:xfrm>
            <a:off x="628650" y="1149531"/>
            <a:ext cx="7886700" cy="5708469"/>
          </a:xfrm>
        </p:spPr>
        <p:txBody>
          <a:bodyPr anchor="t" anchorCtr="0">
            <a:normAutofit/>
          </a:bodyPr>
          <a:lstStyle/>
          <a:p>
            <a:endParaRPr lang="en-US" sz="3200" dirty="0">
              <a:solidFill>
                <a:schemeClr val="bg1">
                  <a:lumMod val="85000"/>
                </a:schemeClr>
              </a:solidFill>
            </a:endParaRPr>
          </a:p>
          <a:p>
            <a:r>
              <a:rPr lang="en-US" dirty="0"/>
              <a:t>Style transfer </a:t>
            </a:r>
          </a:p>
          <a:p>
            <a:pPr lvl="1"/>
            <a:r>
              <a:rPr lang="en-US" dirty="0"/>
              <a:t>Content loss</a:t>
            </a:r>
          </a:p>
          <a:p>
            <a:pPr lvl="1"/>
            <a:r>
              <a:rPr lang="en-US" dirty="0"/>
              <a:t>Style loss</a:t>
            </a:r>
          </a:p>
          <a:p>
            <a:pPr lvl="1"/>
            <a:r>
              <a:rPr lang="en-US" dirty="0"/>
              <a:t>Total-variation regularization	</a:t>
            </a:r>
          </a:p>
          <a:p>
            <a:r>
              <a:rPr lang="en-US" dirty="0"/>
              <a:t>Super-Resolution</a:t>
            </a:r>
          </a:p>
          <a:p>
            <a:pPr lvl="1"/>
            <a:r>
              <a:rPr lang="en-US" dirty="0"/>
              <a:t>SRCNN / VDSR</a:t>
            </a:r>
          </a:p>
          <a:p>
            <a:pPr lvl="1"/>
            <a:r>
              <a:rPr lang="en-US" dirty="0"/>
              <a:t>Loss functions: MSE, MAE, Huber </a:t>
            </a:r>
          </a:p>
          <a:p>
            <a:pPr lvl="1"/>
            <a:r>
              <a:rPr lang="en-US" dirty="0"/>
              <a:t>Sub-pixel convolution </a:t>
            </a:r>
          </a:p>
        </p:txBody>
      </p:sp>
      <p:sp>
        <p:nvSpPr>
          <p:cNvPr id="4" name="Slide Number Placeholder 3"/>
          <p:cNvSpPr>
            <a:spLocks noGrp="1"/>
          </p:cNvSpPr>
          <p:nvPr>
            <p:ph type="sldNum" sz="quarter" idx="12"/>
          </p:nvPr>
        </p:nvSpPr>
        <p:spPr/>
        <p:txBody>
          <a:bodyPr/>
          <a:lstStyle/>
          <a:p>
            <a:fld id="{D27C9F07-F532-7A4A-8EBD-AB7D74698E64}" type="slidenum">
              <a:rPr lang="en-US" smtClean="0"/>
              <a:t>2</a:t>
            </a:fld>
            <a:endParaRPr lang="en-US" dirty="0"/>
          </a:p>
        </p:txBody>
      </p:sp>
    </p:spTree>
    <p:extLst>
      <p:ext uri="{BB962C8B-B14F-4D97-AF65-F5344CB8AC3E}">
        <p14:creationId xmlns:p14="http://schemas.microsoft.com/office/powerpoint/2010/main" val="29747736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Peak Signal-to-Noise ratio</a:t>
            </a:r>
            <a:endParaRPr lang="ko-KR" altLang="en-US" dirty="0"/>
          </a:p>
        </p:txBody>
      </p:sp>
      <p:sp>
        <p:nvSpPr>
          <p:cNvPr id="3" name="내용 개체 틀 2"/>
          <p:cNvSpPr>
            <a:spLocks noGrp="1"/>
          </p:cNvSpPr>
          <p:nvPr>
            <p:ph idx="1"/>
          </p:nvPr>
        </p:nvSpPr>
        <p:spPr>
          <a:xfrm>
            <a:off x="628650" y="1149531"/>
            <a:ext cx="7886700" cy="6294006"/>
          </a:xfrm>
        </p:spPr>
        <p:txBody>
          <a:bodyPr>
            <a:normAutofit/>
          </a:bodyPr>
          <a:lstStyle/>
          <a:p>
            <a:endParaRPr lang="en-US" altLang="ko-KR" dirty="0"/>
          </a:p>
          <a:p>
            <a:r>
              <a:rPr lang="en-US" altLang="ko-KR" sz="2400" dirty="0"/>
              <a:t>PSNR</a:t>
            </a:r>
          </a:p>
          <a:p>
            <a:pPr lvl="1"/>
            <a:r>
              <a:rPr lang="ko-KR" altLang="en-US" sz="2000" dirty="0"/>
              <a:t>신호가 가질 수 있는 최대 전력에 대한 잡음의 전력</a:t>
            </a:r>
            <a:endParaRPr lang="en-US" altLang="ko-KR" sz="2000" dirty="0"/>
          </a:p>
          <a:p>
            <a:pPr lvl="1"/>
            <a:r>
              <a:rPr lang="ko-KR" altLang="en-US" sz="2000" dirty="0"/>
              <a:t>화질 손실 정보를 평가할때 사용</a:t>
            </a:r>
            <a:endParaRPr lang="en-US" altLang="ko-KR" sz="2000" dirty="0"/>
          </a:p>
          <a:p>
            <a:pPr lvl="1"/>
            <a:endParaRPr lang="en-US" altLang="ko-KR" dirty="0"/>
          </a:p>
          <a:p>
            <a:pPr lvl="1"/>
            <a:endParaRPr lang="en-US" altLang="ko-KR" dirty="0"/>
          </a:p>
          <a:p>
            <a:pPr lvl="1"/>
            <a:endParaRPr lang="en-US" altLang="ko-KR" dirty="0"/>
          </a:p>
          <a:p>
            <a:pPr lvl="1"/>
            <a:endParaRPr lang="en-US" altLang="ko-KR" dirty="0"/>
          </a:p>
          <a:p>
            <a:pPr lvl="1"/>
            <a:endParaRPr lang="en-US" altLang="ko-KR" dirty="0"/>
          </a:p>
          <a:p>
            <a:r>
              <a:rPr lang="en-US" altLang="ko-KR" sz="2400" dirty="0"/>
              <a:t>MSE</a:t>
            </a:r>
          </a:p>
          <a:p>
            <a:endParaRPr lang="en-US" altLang="ko-KR" sz="2400" dirty="0"/>
          </a:p>
          <a:p>
            <a:r>
              <a:rPr lang="en-US" altLang="ko-KR" sz="2400" dirty="0"/>
              <a:t>MAE</a:t>
            </a:r>
          </a:p>
        </p:txBody>
      </p:sp>
      <p:sp>
        <p:nvSpPr>
          <p:cNvPr id="4" name="슬라이드 번호 개체 틀 3"/>
          <p:cNvSpPr>
            <a:spLocks noGrp="1"/>
          </p:cNvSpPr>
          <p:nvPr>
            <p:ph type="sldNum" sz="quarter" idx="12"/>
          </p:nvPr>
        </p:nvSpPr>
        <p:spPr/>
        <p:txBody>
          <a:bodyPr/>
          <a:lstStyle/>
          <a:p>
            <a:fld id="{D27C9F07-F532-7A4A-8EBD-AB7D74698E64}" type="slidenum">
              <a:rPr lang="en-US" smtClean="0"/>
              <a:t>20</a:t>
            </a:fld>
            <a:endParaRPr 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J. Yang, J. Wright, T. S. Huang, and Y. Ma. Image </a:t>
            </a:r>
            <a:r>
              <a:rPr lang="en-US" sz="1400" dirty="0" err="1">
                <a:solidFill>
                  <a:schemeClr val="tx1">
                    <a:lumMod val="50000"/>
                    <a:lumOff val="50000"/>
                  </a:schemeClr>
                </a:solidFill>
              </a:rPr>
              <a:t>superresolution</a:t>
            </a:r>
            <a:r>
              <a:rPr lang="en-US" sz="1400" dirty="0">
                <a:solidFill>
                  <a:schemeClr val="tx1">
                    <a:lumMod val="50000"/>
                    <a:lumOff val="50000"/>
                  </a:schemeClr>
                </a:solidFill>
              </a:rPr>
              <a:t> via sparse representation. TIP, 2010. </a:t>
            </a:r>
          </a:p>
        </p:txBody>
      </p:sp>
      <p:pic>
        <p:nvPicPr>
          <p:cNvPr id="6" name="그림 5"/>
          <p:cNvPicPr/>
          <p:nvPr/>
        </p:nvPicPr>
        <p:blipFill>
          <a:blip r:embed="rId3"/>
          <a:stretch/>
        </p:blipFill>
        <p:spPr>
          <a:xfrm>
            <a:off x="2711318" y="2817381"/>
            <a:ext cx="3523680" cy="1409040"/>
          </a:xfrm>
          <a:prstGeom prst="rect">
            <a:avLst/>
          </a:prstGeom>
          <a:ln>
            <a:noFill/>
          </a:ln>
        </p:spPr>
      </p:pic>
      <p:pic>
        <p:nvPicPr>
          <p:cNvPr id="7" name="그림 6"/>
          <p:cNvPicPr/>
          <p:nvPr/>
        </p:nvPicPr>
        <p:blipFill>
          <a:blip r:embed="rId4"/>
          <a:stretch/>
        </p:blipFill>
        <p:spPr>
          <a:xfrm>
            <a:off x="1727616" y="4641393"/>
            <a:ext cx="2913840" cy="580320"/>
          </a:xfrm>
          <a:prstGeom prst="rect">
            <a:avLst/>
          </a:prstGeom>
          <a:ln>
            <a:noFill/>
          </a:ln>
        </p:spPr>
      </p:pic>
      <p:sp>
        <p:nvSpPr>
          <p:cNvPr id="8" name="CustomShape 3"/>
          <p:cNvSpPr/>
          <p:nvPr/>
        </p:nvSpPr>
        <p:spPr>
          <a:xfrm>
            <a:off x="4641456" y="4741833"/>
            <a:ext cx="5541480" cy="611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1" strike="noStrike" spc="-1" dirty="0" err="1">
                <a:solidFill>
                  <a:srgbClr val="800000"/>
                </a:solidFill>
                <a:uFill>
                  <a:solidFill>
                    <a:srgbClr val="FFFFFF"/>
                  </a:solidFill>
                </a:uFill>
                <a:latin typeface="Courier New"/>
              </a:rPr>
              <a:t>tf.reduce_mean</a:t>
            </a:r>
            <a:r>
              <a:rPr lang="en-US" sz="1800" b="1" strike="noStrike" spc="-1" dirty="0">
                <a:solidFill>
                  <a:srgbClr val="800000"/>
                </a:solidFill>
                <a:uFill>
                  <a:solidFill>
                    <a:srgbClr val="FFFFFF"/>
                  </a:solidFill>
                </a:uFill>
                <a:latin typeface="Courier New"/>
              </a:rPr>
              <a:t>(</a:t>
            </a:r>
            <a:r>
              <a:rPr lang="en-US" sz="1800" b="1" strike="noStrike" spc="-1" dirty="0" err="1">
                <a:solidFill>
                  <a:srgbClr val="800000"/>
                </a:solidFill>
                <a:uFill>
                  <a:solidFill>
                    <a:srgbClr val="FFFFFF"/>
                  </a:solidFill>
                </a:uFill>
                <a:latin typeface="Courier New"/>
              </a:rPr>
              <a:t>tf.square</a:t>
            </a:r>
            <a:r>
              <a:rPr lang="en-US" sz="1800" b="1" strike="noStrike" spc="-1" dirty="0">
                <a:solidFill>
                  <a:srgbClr val="800000"/>
                </a:solidFill>
                <a:uFill>
                  <a:solidFill>
                    <a:srgbClr val="FFFFFF"/>
                  </a:solidFill>
                </a:uFill>
                <a:latin typeface="Courier New"/>
              </a:rPr>
              <a:t>(x - y))</a:t>
            </a:r>
            <a:endParaRPr lang="en-US" sz="1800" b="0" strike="noStrike" spc="-1" dirty="0">
              <a:solidFill>
                <a:srgbClr val="000000"/>
              </a:solidFill>
              <a:uFill>
                <a:solidFill>
                  <a:srgbClr val="FFFFFF"/>
                </a:solidFill>
              </a:uFill>
              <a:latin typeface="Arial"/>
            </a:endParaRPr>
          </a:p>
        </p:txBody>
      </p:sp>
      <p:pic>
        <p:nvPicPr>
          <p:cNvPr id="9" name="그림 8"/>
          <p:cNvPicPr/>
          <p:nvPr/>
        </p:nvPicPr>
        <p:blipFill>
          <a:blip r:embed="rId5"/>
          <a:stretch/>
        </p:blipFill>
        <p:spPr>
          <a:xfrm>
            <a:off x="1727616" y="5641613"/>
            <a:ext cx="2828160" cy="447120"/>
          </a:xfrm>
          <a:prstGeom prst="rect">
            <a:avLst/>
          </a:prstGeom>
          <a:ln>
            <a:noFill/>
          </a:ln>
        </p:spPr>
      </p:pic>
      <p:sp>
        <p:nvSpPr>
          <p:cNvPr id="10" name="CustomShape 4"/>
          <p:cNvSpPr/>
          <p:nvPr/>
        </p:nvSpPr>
        <p:spPr>
          <a:xfrm>
            <a:off x="4641456" y="5628015"/>
            <a:ext cx="5541480" cy="611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1" strike="noStrike" spc="-1">
                <a:solidFill>
                  <a:srgbClr val="800000"/>
                </a:solidFill>
                <a:uFill>
                  <a:solidFill>
                    <a:srgbClr val="FFFFFF"/>
                  </a:solidFill>
                </a:uFill>
                <a:latin typeface="Courier New"/>
              </a:rPr>
              <a:t>tf.reduce_mean</a:t>
            </a:r>
            <a:r>
              <a:rPr lang="en-US" sz="1800" b="1" strike="noStrike" spc="-1" dirty="0">
                <a:solidFill>
                  <a:srgbClr val="800000"/>
                </a:solidFill>
                <a:uFill>
                  <a:solidFill>
                    <a:srgbClr val="FFFFFF"/>
                  </a:solidFill>
                </a:uFill>
                <a:latin typeface="Courier New"/>
              </a:rPr>
              <a:t>(</a:t>
            </a:r>
            <a:r>
              <a:rPr lang="en-US" sz="1800" b="1" strike="noStrike" spc="-1" dirty="0" err="1">
                <a:solidFill>
                  <a:srgbClr val="800000"/>
                </a:solidFill>
                <a:uFill>
                  <a:solidFill>
                    <a:srgbClr val="FFFFFF"/>
                  </a:solidFill>
                </a:uFill>
                <a:latin typeface="Courier New"/>
              </a:rPr>
              <a:t>tf.abs</a:t>
            </a:r>
            <a:r>
              <a:rPr lang="en-US" sz="1800" b="1" strike="noStrike" spc="-1" dirty="0">
                <a:solidFill>
                  <a:srgbClr val="800000"/>
                </a:solidFill>
                <a:uFill>
                  <a:solidFill>
                    <a:srgbClr val="FFFFFF"/>
                  </a:solidFill>
                </a:uFill>
                <a:latin typeface="Courier New"/>
              </a:rPr>
              <a:t>(x - y))</a:t>
            </a:r>
            <a:endParaRPr lang="en-US"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6936077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srcnn.py</a:t>
            </a:r>
            <a:endParaRPr lang="ko-KR" altLang="en-US" dirty="0"/>
          </a:p>
        </p:txBody>
      </p:sp>
      <p:pic>
        <p:nvPicPr>
          <p:cNvPr id="5" name="그림 4">
            <a:extLst>
              <a:ext uri="{FF2B5EF4-FFF2-40B4-BE49-F238E27FC236}">
                <a16:creationId xmlns:a16="http://schemas.microsoft.com/office/drawing/2014/main" id="{77EEAE66-ECC5-7342-AB1C-16B598096692}"/>
              </a:ext>
            </a:extLst>
          </p:cNvPr>
          <p:cNvPicPr>
            <a:picLocks noChangeAspect="1"/>
          </p:cNvPicPr>
          <p:nvPr/>
        </p:nvPicPr>
        <p:blipFill>
          <a:blip r:embed="rId3"/>
          <a:stretch>
            <a:fillRect/>
          </a:stretch>
        </p:blipFill>
        <p:spPr>
          <a:xfrm>
            <a:off x="1011720" y="4641777"/>
            <a:ext cx="7416800" cy="533400"/>
          </a:xfrm>
          <a:prstGeom prst="rect">
            <a:avLst/>
          </a:prstGeom>
        </p:spPr>
      </p:pic>
      <p:pic>
        <p:nvPicPr>
          <p:cNvPr id="6" name="그림 5">
            <a:extLst>
              <a:ext uri="{FF2B5EF4-FFF2-40B4-BE49-F238E27FC236}">
                <a16:creationId xmlns:a16="http://schemas.microsoft.com/office/drawing/2014/main" id="{918513FC-78F2-8F44-ACEF-36918AF710ED}"/>
              </a:ext>
            </a:extLst>
          </p:cNvPr>
          <p:cNvPicPr>
            <a:picLocks noChangeAspect="1"/>
          </p:cNvPicPr>
          <p:nvPr/>
        </p:nvPicPr>
        <p:blipFill>
          <a:blip r:embed="rId4"/>
          <a:stretch>
            <a:fillRect/>
          </a:stretch>
        </p:blipFill>
        <p:spPr>
          <a:xfrm>
            <a:off x="1011720" y="2143883"/>
            <a:ext cx="7277100" cy="2044700"/>
          </a:xfrm>
          <a:prstGeom prst="rect">
            <a:avLst/>
          </a:prstGeom>
        </p:spPr>
      </p:pic>
    </p:spTree>
    <p:extLst>
      <p:ext uri="{BB962C8B-B14F-4D97-AF65-F5344CB8AC3E}">
        <p14:creationId xmlns:p14="http://schemas.microsoft.com/office/powerpoint/2010/main" val="19258005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VDSR</a:t>
            </a:r>
            <a:endParaRPr lang="ko-KR" altLang="en-US" dirty="0"/>
          </a:p>
        </p:txBody>
      </p:sp>
      <p:sp>
        <p:nvSpPr>
          <p:cNvPr id="3" name="내용 개체 틀 2"/>
          <p:cNvSpPr>
            <a:spLocks noGrp="1"/>
          </p:cNvSpPr>
          <p:nvPr>
            <p:ph idx="1"/>
          </p:nvPr>
        </p:nvSpPr>
        <p:spPr/>
        <p:txBody>
          <a:bodyPr>
            <a:normAutofit/>
          </a:bodyPr>
          <a:lstStyle/>
          <a:p>
            <a:endParaRPr lang="en-US" altLang="ko-KR" dirty="0"/>
          </a:p>
          <a:p>
            <a:r>
              <a:rPr lang="en-US" altLang="ko-KR" dirty="0"/>
              <a:t>Very deep CNN for SR</a:t>
            </a:r>
            <a:endParaRPr lang="en-US" altLang="ko-KR" dirty="0">
              <a:latin typeface="Courier New" charset="0"/>
              <a:ea typeface="Courier New" charset="0"/>
              <a:cs typeface="Courier New" charset="0"/>
            </a:endParaRPr>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22</a:t>
            </a:fld>
            <a:endParaRPr 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http://</a:t>
            </a:r>
            <a:r>
              <a:rPr lang="en-US" sz="1400" dirty="0" err="1">
                <a:solidFill>
                  <a:schemeClr val="tx1">
                    <a:lumMod val="50000"/>
                    <a:lumOff val="50000"/>
                  </a:schemeClr>
                </a:solidFill>
              </a:rPr>
              <a:t>cv.snu.ac.kr</a:t>
            </a:r>
            <a:r>
              <a:rPr lang="en-US" sz="1400" dirty="0">
                <a:solidFill>
                  <a:schemeClr val="tx1">
                    <a:lumMod val="50000"/>
                    <a:lumOff val="50000"/>
                  </a:schemeClr>
                </a:solidFill>
              </a:rPr>
              <a:t>/research/VDSR/ </a:t>
            </a:r>
          </a:p>
        </p:txBody>
      </p:sp>
      <p:pic>
        <p:nvPicPr>
          <p:cNvPr id="6" name="그림 5"/>
          <p:cNvPicPr>
            <a:picLocks noChangeAspect="1"/>
          </p:cNvPicPr>
          <p:nvPr/>
        </p:nvPicPr>
        <p:blipFill>
          <a:blip r:embed="rId3"/>
          <a:stretch>
            <a:fillRect/>
          </a:stretch>
        </p:blipFill>
        <p:spPr>
          <a:xfrm>
            <a:off x="783556" y="2014658"/>
            <a:ext cx="7576887" cy="4357643"/>
          </a:xfrm>
          <a:prstGeom prst="rect">
            <a:avLst/>
          </a:prstGeom>
        </p:spPr>
      </p:pic>
    </p:spTree>
    <p:extLst>
      <p:ext uri="{BB962C8B-B14F-4D97-AF65-F5344CB8AC3E}">
        <p14:creationId xmlns:p14="http://schemas.microsoft.com/office/powerpoint/2010/main" val="36606790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VDSR</a:t>
            </a:r>
            <a:endParaRPr lang="ko-KR" altLang="en-US" dirty="0"/>
          </a:p>
        </p:txBody>
      </p:sp>
      <p:sp>
        <p:nvSpPr>
          <p:cNvPr id="3" name="내용 개체 틀 2"/>
          <p:cNvSpPr>
            <a:spLocks noGrp="1"/>
          </p:cNvSpPr>
          <p:nvPr>
            <p:ph idx="1"/>
          </p:nvPr>
        </p:nvSpPr>
        <p:spPr>
          <a:xfrm>
            <a:off x="628650" y="1149531"/>
            <a:ext cx="7886700" cy="6294006"/>
          </a:xfrm>
        </p:spPr>
        <p:txBody>
          <a:bodyPr>
            <a:normAutofit/>
          </a:bodyPr>
          <a:lstStyle/>
          <a:p>
            <a:endParaRPr lang="en-US" altLang="ko-KR" sz="2400" dirty="0"/>
          </a:p>
          <a:p>
            <a:r>
              <a:rPr lang="en-US" altLang="ko-KR" sz="2400" dirty="0"/>
              <a:t>Implementation: </a:t>
            </a:r>
            <a:r>
              <a:rPr lang="en-US" altLang="ko-KR" sz="2400" dirty="0">
                <a:latin typeface="Courier New" charset="0"/>
                <a:ea typeface="Courier New" charset="0"/>
                <a:cs typeface="Courier New" charset="0"/>
              </a:rPr>
              <a:t>./SR/</a:t>
            </a:r>
            <a:r>
              <a:rPr lang="en-US" altLang="ko-KR" sz="2400" dirty="0" err="1">
                <a:latin typeface="Courier New" charset="0"/>
                <a:ea typeface="Courier New" charset="0"/>
                <a:cs typeface="Courier New" charset="0"/>
              </a:rPr>
              <a:t>vdsr.py</a:t>
            </a:r>
            <a:endParaRPr lang="en-US" altLang="ko-KR" sz="2400" dirty="0">
              <a:latin typeface="Courier New" charset="0"/>
              <a:ea typeface="Courier New" charset="0"/>
              <a:cs typeface="Courier New" charset="0"/>
            </a:endParaRPr>
          </a:p>
          <a:p>
            <a:r>
              <a:rPr lang="en-US" altLang="ko-KR" sz="2400" dirty="0">
                <a:latin typeface="Calibri" charset="0"/>
                <a:ea typeface="Calibri" charset="0"/>
                <a:cs typeface="Calibri" charset="0"/>
              </a:rPr>
              <a:t>41x41, 7,968 training samples </a:t>
            </a:r>
            <a:br>
              <a:rPr lang="en-US" altLang="ko-KR" sz="2400" dirty="0">
                <a:latin typeface="Calibri" charset="0"/>
                <a:ea typeface="Calibri" charset="0"/>
                <a:cs typeface="Calibri" charset="0"/>
              </a:rPr>
            </a:br>
            <a:r>
              <a:rPr lang="en-US" altLang="ko-KR" sz="2400" dirty="0">
                <a:latin typeface="Calibri" charset="0"/>
                <a:ea typeface="Calibri" charset="0"/>
                <a:cs typeface="Calibri" charset="0"/>
              </a:rPr>
              <a:t>	</a:t>
            </a:r>
            <a:r>
              <a:rPr lang="en-US" altLang="ko-KR" sz="1800" dirty="0">
                <a:latin typeface="Calibri" charset="0"/>
                <a:ea typeface="Calibri" charset="0"/>
                <a:cs typeface="Calibri" charset="0"/>
              </a:rPr>
              <a:t>from 291 images</a:t>
            </a:r>
          </a:p>
          <a:p>
            <a:r>
              <a:rPr lang="en-US" altLang="ko-KR" sz="2400" dirty="0">
                <a:latin typeface="Calibri" charset="0"/>
                <a:ea typeface="Calibri" charset="0"/>
                <a:cs typeface="Calibri" charset="0"/>
              </a:rPr>
              <a:t>using Y channel only (rather than RGB)</a:t>
            </a:r>
            <a:br>
              <a:rPr lang="en-US" altLang="ko-KR" sz="2400" dirty="0">
                <a:latin typeface="Calibri" charset="0"/>
                <a:ea typeface="Calibri" charset="0"/>
                <a:cs typeface="Calibri" charset="0"/>
              </a:rPr>
            </a:br>
            <a:r>
              <a:rPr lang="en-US" altLang="ko-KR" sz="2400" dirty="0">
                <a:latin typeface="Calibri" charset="0"/>
                <a:ea typeface="Calibri" charset="0"/>
                <a:cs typeface="Calibri" charset="0"/>
              </a:rPr>
              <a:t>	</a:t>
            </a:r>
            <a:r>
              <a:rPr lang="en-US" altLang="ko-KR" sz="1800" dirty="0">
                <a:latin typeface="Calibri" charset="0"/>
                <a:ea typeface="Calibri" charset="0"/>
                <a:cs typeface="Calibri" charset="0"/>
              </a:rPr>
              <a:t>Human eye is sensitive to brightness than color</a:t>
            </a:r>
          </a:p>
          <a:p>
            <a:r>
              <a:rPr lang="en-US" altLang="ko-KR" sz="2400" dirty="0" err="1">
                <a:latin typeface="Calibri" charset="0"/>
                <a:ea typeface="Calibri" charset="0"/>
                <a:cs typeface="Calibri" charset="0"/>
              </a:rPr>
              <a:t>ReLU</a:t>
            </a:r>
            <a:endParaRPr lang="en-US" altLang="ko-KR" sz="2400" dirty="0">
              <a:latin typeface="Calibri" charset="0"/>
              <a:ea typeface="Calibri" charset="0"/>
              <a:cs typeface="Calibri" charset="0"/>
            </a:endParaRPr>
          </a:p>
          <a:p>
            <a:r>
              <a:rPr lang="en-US" altLang="ko-KR" sz="2400" dirty="0">
                <a:latin typeface="Calibri" charset="0"/>
                <a:ea typeface="Calibri" charset="0"/>
                <a:cs typeface="Calibri" charset="0"/>
              </a:rPr>
              <a:t>Momentum 0.9 / Weight decay 0.0001</a:t>
            </a:r>
          </a:p>
          <a:p>
            <a:r>
              <a:rPr lang="en-US" altLang="ko-KR" sz="2400" dirty="0">
                <a:latin typeface="Calibri" charset="0"/>
                <a:ea typeface="Calibri" charset="0"/>
                <a:cs typeface="Calibri" charset="0"/>
              </a:rPr>
              <a:t>High learning rate 0.1</a:t>
            </a:r>
            <a:br>
              <a:rPr lang="en-US" altLang="ko-KR" sz="2400" dirty="0">
                <a:latin typeface="Calibri" charset="0"/>
                <a:ea typeface="Calibri" charset="0"/>
                <a:cs typeface="Calibri" charset="0"/>
              </a:rPr>
            </a:br>
            <a:r>
              <a:rPr lang="en-US" altLang="ko-KR" sz="2400" dirty="0">
                <a:latin typeface="Calibri" charset="0"/>
                <a:ea typeface="Calibri" charset="0"/>
                <a:cs typeface="Calibri" charset="0"/>
              </a:rPr>
              <a:t>	</a:t>
            </a:r>
            <a:r>
              <a:rPr lang="en-US" altLang="ko-KR" sz="1800" dirty="0">
                <a:latin typeface="Calibri" charset="0"/>
                <a:ea typeface="Calibri" charset="0"/>
                <a:cs typeface="Calibri" charset="0"/>
              </a:rPr>
              <a:t>decreased by 10 every 20 epochs</a:t>
            </a:r>
            <a:endParaRPr lang="en-US" altLang="ko-KR" sz="2400" dirty="0">
              <a:latin typeface="Calibri" charset="0"/>
              <a:ea typeface="Calibri" charset="0"/>
              <a:cs typeface="Calibri" charset="0"/>
            </a:endParaRPr>
          </a:p>
          <a:p>
            <a:r>
              <a:rPr lang="en-US" altLang="ko-KR" sz="2400" dirty="0">
                <a:latin typeface="Calibri" charset="0"/>
                <a:ea typeface="Calibri" charset="0"/>
                <a:cs typeface="Calibri" charset="0"/>
              </a:rPr>
              <a:t>He initialization</a:t>
            </a:r>
          </a:p>
          <a:p>
            <a:r>
              <a:rPr lang="en-US" altLang="ko-KR" sz="2400" dirty="0">
                <a:latin typeface="Calibri" charset="0"/>
                <a:ea typeface="Calibri" charset="0"/>
                <a:cs typeface="Calibri" charset="0"/>
              </a:rPr>
              <a:t>MSE loss function</a:t>
            </a:r>
          </a:p>
          <a:p>
            <a:r>
              <a:rPr lang="en-US" altLang="ko-KR" sz="2400" dirty="0">
                <a:latin typeface="Calibri" charset="0"/>
                <a:ea typeface="Calibri" charset="0"/>
                <a:cs typeface="Calibri" charset="0"/>
              </a:rPr>
              <a:t>Gradient clipping / Multi-scale</a:t>
            </a:r>
          </a:p>
          <a:p>
            <a:endParaRPr lang="en-US" altLang="ko-KR" sz="2400"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23</a:t>
            </a:fld>
            <a:endParaRPr lang="en-US" dirty="0"/>
          </a:p>
        </p:txBody>
      </p:sp>
      <p:sp>
        <p:nvSpPr>
          <p:cNvPr id="14" name="Rectangle 5"/>
          <p:cNvSpPr/>
          <p:nvPr/>
        </p:nvSpPr>
        <p:spPr>
          <a:xfrm>
            <a:off x="0" y="6550223"/>
            <a:ext cx="9144000" cy="307777"/>
          </a:xfrm>
          <a:prstGeom prst="rect">
            <a:avLst/>
          </a:prstGeom>
        </p:spPr>
        <p:txBody>
          <a:bodyPr wrap="square">
            <a:spAutoFit/>
          </a:bodyPr>
          <a:lstStyle/>
          <a:p>
            <a:pPr algn="r"/>
            <a:r>
              <a:rPr lang="en-US" sz="1400" dirty="0">
                <a:solidFill>
                  <a:schemeClr val="tx1">
                    <a:lumMod val="50000"/>
                    <a:lumOff val="50000"/>
                  </a:schemeClr>
                </a:solidFill>
              </a:rPr>
              <a:t>J. Yang, J. Wright, T. S. Huang, and Y. Ma. Image </a:t>
            </a:r>
            <a:r>
              <a:rPr lang="en-US" sz="1400" dirty="0" err="1">
                <a:solidFill>
                  <a:schemeClr val="tx1">
                    <a:lumMod val="50000"/>
                    <a:lumOff val="50000"/>
                  </a:schemeClr>
                </a:solidFill>
              </a:rPr>
              <a:t>superresolution</a:t>
            </a:r>
            <a:r>
              <a:rPr lang="en-US" sz="1400" dirty="0">
                <a:solidFill>
                  <a:schemeClr val="tx1">
                    <a:lumMod val="50000"/>
                    <a:lumOff val="50000"/>
                  </a:schemeClr>
                </a:solidFill>
              </a:rPr>
              <a:t> via sparse representation. TIP, 2010. </a:t>
            </a:r>
          </a:p>
        </p:txBody>
      </p:sp>
    </p:spTree>
    <p:extLst>
      <p:ext uri="{BB962C8B-B14F-4D97-AF65-F5344CB8AC3E}">
        <p14:creationId xmlns:p14="http://schemas.microsoft.com/office/powerpoint/2010/main" val="3270031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a:t>vdsr.py</a:t>
            </a:r>
            <a:endParaRPr lang="ko-KR" altLang="en-US" dirty="0"/>
          </a:p>
        </p:txBody>
      </p:sp>
      <p:pic>
        <p:nvPicPr>
          <p:cNvPr id="4" name="그림 3">
            <a:extLst>
              <a:ext uri="{FF2B5EF4-FFF2-40B4-BE49-F238E27FC236}">
                <a16:creationId xmlns:a16="http://schemas.microsoft.com/office/drawing/2014/main" id="{A9C338A0-96EF-5046-91CB-637119F71BC5}"/>
              </a:ext>
            </a:extLst>
          </p:cNvPr>
          <p:cNvPicPr>
            <a:picLocks noChangeAspect="1"/>
          </p:cNvPicPr>
          <p:nvPr/>
        </p:nvPicPr>
        <p:blipFill>
          <a:blip r:embed="rId3"/>
          <a:stretch>
            <a:fillRect/>
          </a:stretch>
        </p:blipFill>
        <p:spPr>
          <a:xfrm>
            <a:off x="457200" y="1859694"/>
            <a:ext cx="8229600" cy="3898900"/>
          </a:xfrm>
          <a:prstGeom prst="rect">
            <a:avLst/>
          </a:prstGeom>
        </p:spPr>
      </p:pic>
    </p:spTree>
    <p:extLst>
      <p:ext uri="{BB962C8B-B14F-4D97-AF65-F5344CB8AC3E}">
        <p14:creationId xmlns:p14="http://schemas.microsoft.com/office/powerpoint/2010/main" val="2426528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Huber loss</a:t>
            </a:r>
            <a:endParaRPr lang="ko-KR" altLang="en-US" dirty="0"/>
          </a:p>
        </p:txBody>
      </p:sp>
      <p:sp>
        <p:nvSpPr>
          <p:cNvPr id="3" name="내용 개체 틀 2"/>
          <p:cNvSpPr>
            <a:spLocks noGrp="1"/>
          </p:cNvSpPr>
          <p:nvPr>
            <p:ph idx="1"/>
          </p:nvPr>
        </p:nvSpPr>
        <p:spPr/>
        <p:txBody>
          <a:bodyPr>
            <a:normAutofit/>
          </a:bodyPr>
          <a:lstStyle/>
          <a:p>
            <a:r>
              <a:rPr lang="en-US" altLang="ko-KR" sz="2400" dirty="0">
                <a:latin typeface="Calibri" charset="0"/>
                <a:ea typeface="Calibri" charset="0"/>
                <a:cs typeface="Calibri" charset="0"/>
              </a:rPr>
              <a:t>Quadratic for small values of </a:t>
            </a:r>
            <a:r>
              <a:rPr lang="en-US" altLang="ko-KR" sz="2400" dirty="0">
                <a:latin typeface="Courier New" charset="0"/>
                <a:ea typeface="Courier New" charset="0"/>
                <a:cs typeface="Courier New" charset="0"/>
              </a:rPr>
              <a:t>a</a:t>
            </a:r>
            <a:r>
              <a:rPr lang="en-US" altLang="ko-KR" sz="2400" dirty="0">
                <a:latin typeface="Calibri" charset="0"/>
                <a:ea typeface="Calibri" charset="0"/>
                <a:cs typeface="Calibri" charset="0"/>
              </a:rPr>
              <a:t>, and linear for large values</a:t>
            </a:r>
          </a:p>
          <a:p>
            <a:r>
              <a:rPr lang="en-US" altLang="ko-KR" sz="2400" dirty="0">
                <a:latin typeface="Calibri" charset="0"/>
                <a:ea typeface="Calibri" charset="0"/>
                <a:cs typeface="Calibri" charset="0"/>
              </a:rPr>
              <a:t>MSE</a:t>
            </a:r>
            <a:r>
              <a:rPr lang="ko-KR" altLang="en-US" sz="2400" dirty="0">
                <a:latin typeface="Calibri" charset="0"/>
                <a:ea typeface="Calibri" charset="0"/>
                <a:cs typeface="Calibri" charset="0"/>
              </a:rPr>
              <a:t>와 </a:t>
            </a:r>
            <a:r>
              <a:rPr lang="en-US" altLang="ko-KR" sz="2400" dirty="0">
                <a:latin typeface="Calibri" charset="0"/>
                <a:ea typeface="Calibri" charset="0"/>
                <a:cs typeface="Calibri" charset="0"/>
              </a:rPr>
              <a:t>MAE</a:t>
            </a:r>
            <a:r>
              <a:rPr lang="ko-KR" altLang="en-US" sz="2400" dirty="0">
                <a:latin typeface="Calibri" charset="0"/>
                <a:ea typeface="Calibri" charset="0"/>
                <a:cs typeface="Calibri" charset="0"/>
              </a:rPr>
              <a:t>의 장점을 모두 가짐</a:t>
            </a:r>
            <a:endParaRPr lang="en-US" altLang="ko-KR" sz="2400" dirty="0">
              <a:latin typeface="Calibri" charset="0"/>
              <a:ea typeface="Calibri" charset="0"/>
              <a:cs typeface="Calibri" charset="0"/>
            </a:endParaRPr>
          </a:p>
          <a:p>
            <a:endParaRPr lang="en-US" altLang="ko-KR" sz="2400" dirty="0">
              <a:latin typeface="Calibri" charset="0"/>
              <a:ea typeface="Calibri" charset="0"/>
              <a:cs typeface="Calibri" charset="0"/>
            </a:endParaRPr>
          </a:p>
        </p:txBody>
      </p:sp>
      <p:sp>
        <p:nvSpPr>
          <p:cNvPr id="4" name="슬라이드 번호 개체 틀 3"/>
          <p:cNvSpPr>
            <a:spLocks noGrp="1"/>
          </p:cNvSpPr>
          <p:nvPr>
            <p:ph type="sldNum" sz="quarter" idx="12"/>
          </p:nvPr>
        </p:nvSpPr>
        <p:spPr/>
        <p:txBody>
          <a:bodyPr/>
          <a:lstStyle/>
          <a:p>
            <a:fld id="{D27C9F07-F532-7A4A-8EBD-AB7D74698E64}" type="slidenum">
              <a:rPr lang="en-US" smtClean="0"/>
              <a:t>25</a:t>
            </a:fld>
            <a:endParaRPr lang="en-US" dirty="0"/>
          </a:p>
        </p:txBody>
      </p:sp>
      <p:pic>
        <p:nvPicPr>
          <p:cNvPr id="5" name="그림 4"/>
          <p:cNvPicPr>
            <a:picLocks noChangeAspect="1"/>
          </p:cNvPicPr>
          <p:nvPr/>
        </p:nvPicPr>
        <p:blipFill>
          <a:blip r:embed="rId3"/>
          <a:stretch>
            <a:fillRect/>
          </a:stretch>
        </p:blipFill>
        <p:spPr>
          <a:xfrm>
            <a:off x="1376737" y="2600856"/>
            <a:ext cx="7007602" cy="4353395"/>
          </a:xfrm>
          <a:prstGeom prst="rect">
            <a:avLst/>
          </a:prstGeom>
        </p:spPr>
      </p:pic>
      <p:pic>
        <p:nvPicPr>
          <p:cNvPr id="13" name="그림 12"/>
          <p:cNvPicPr/>
          <p:nvPr/>
        </p:nvPicPr>
        <p:blipFill>
          <a:blip r:embed="rId4"/>
          <a:stretch/>
        </p:blipFill>
        <p:spPr>
          <a:xfrm>
            <a:off x="628650" y="3386475"/>
            <a:ext cx="2751840" cy="570960"/>
          </a:xfrm>
          <a:prstGeom prst="rect">
            <a:avLst/>
          </a:prstGeom>
          <a:ln>
            <a:noFill/>
          </a:ln>
        </p:spPr>
      </p:pic>
    </p:spTree>
    <p:extLst>
      <p:ext uri="{BB962C8B-B14F-4D97-AF65-F5344CB8AC3E}">
        <p14:creationId xmlns:p14="http://schemas.microsoft.com/office/powerpoint/2010/main" val="1968069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Sub-pixel Convolution</a:t>
            </a:r>
            <a:endParaRPr lang="ko-KR" altLang="en-US" dirty="0"/>
          </a:p>
        </p:txBody>
      </p:sp>
      <p:sp>
        <p:nvSpPr>
          <p:cNvPr id="3" name="내용 개체 틀 2"/>
          <p:cNvSpPr>
            <a:spLocks noGrp="1"/>
          </p:cNvSpPr>
          <p:nvPr>
            <p:ph idx="1"/>
          </p:nvPr>
        </p:nvSpPr>
        <p:spPr/>
        <p:txBody>
          <a:bodyPr>
            <a:normAutofit/>
          </a:bodyPr>
          <a:lstStyle/>
          <a:p>
            <a:r>
              <a:rPr lang="en-US" altLang="ko-KR" sz="2400" dirty="0">
                <a:latin typeface="Calibri" charset="0"/>
                <a:ea typeface="Calibri" charset="0"/>
                <a:cs typeface="Calibri" charset="0"/>
              </a:rPr>
              <a:t>A sub-pixel convolution layer that aggregates the feature maps from LR space and builds the SR image in a single step</a:t>
            </a:r>
          </a:p>
          <a:p>
            <a:endParaRPr lang="en-US" altLang="ko-KR" sz="2400" dirty="0">
              <a:latin typeface="Calibri" charset="0"/>
              <a:ea typeface="Calibri" charset="0"/>
              <a:cs typeface="Calibri" charset="0"/>
            </a:endParaRPr>
          </a:p>
        </p:txBody>
      </p:sp>
      <p:sp>
        <p:nvSpPr>
          <p:cNvPr id="4" name="슬라이드 번호 개체 틀 3"/>
          <p:cNvSpPr>
            <a:spLocks noGrp="1"/>
          </p:cNvSpPr>
          <p:nvPr>
            <p:ph type="sldNum" sz="quarter" idx="12"/>
          </p:nvPr>
        </p:nvSpPr>
        <p:spPr/>
        <p:txBody>
          <a:bodyPr/>
          <a:lstStyle/>
          <a:p>
            <a:fld id="{D27C9F07-F532-7A4A-8EBD-AB7D74698E64}" type="slidenum">
              <a:rPr lang="en-US" smtClean="0"/>
              <a:t>26</a:t>
            </a:fld>
            <a:endParaRPr lang="en-US" dirty="0"/>
          </a:p>
        </p:txBody>
      </p:sp>
      <p:pic>
        <p:nvPicPr>
          <p:cNvPr id="6" name="그림 5"/>
          <p:cNvPicPr>
            <a:picLocks noChangeAspect="1"/>
          </p:cNvPicPr>
          <p:nvPr/>
        </p:nvPicPr>
        <p:blipFill>
          <a:blip r:embed="rId3"/>
          <a:stretch>
            <a:fillRect/>
          </a:stretch>
        </p:blipFill>
        <p:spPr>
          <a:xfrm>
            <a:off x="778549" y="2558206"/>
            <a:ext cx="7736801" cy="4372975"/>
          </a:xfrm>
          <a:prstGeom prst="rect">
            <a:avLst/>
          </a:prstGeom>
        </p:spPr>
      </p:pic>
    </p:spTree>
    <p:extLst>
      <p:ext uri="{BB962C8B-B14F-4D97-AF65-F5344CB8AC3E}">
        <p14:creationId xmlns:p14="http://schemas.microsoft.com/office/powerpoint/2010/main" val="18147961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VDSR with sub-pixel conv</a:t>
            </a:r>
            <a:endParaRPr lang="ko-KR" altLang="en-US" dirty="0"/>
          </a:p>
        </p:txBody>
      </p:sp>
      <p:sp>
        <p:nvSpPr>
          <p:cNvPr id="3" name="내용 개체 틀 2"/>
          <p:cNvSpPr>
            <a:spLocks noGrp="1"/>
          </p:cNvSpPr>
          <p:nvPr>
            <p:ph idx="1"/>
          </p:nvPr>
        </p:nvSpPr>
        <p:spPr>
          <a:xfrm>
            <a:off x="628650" y="1149531"/>
            <a:ext cx="7886700" cy="6294006"/>
          </a:xfrm>
        </p:spPr>
        <p:txBody>
          <a:bodyPr>
            <a:normAutofit/>
          </a:bodyPr>
          <a:lstStyle/>
          <a:p>
            <a:endParaRPr lang="en-US" altLang="ko-KR" dirty="0"/>
          </a:p>
          <a:p>
            <a:r>
              <a:rPr lang="en-US" altLang="ko-KR" dirty="0"/>
              <a:t>Implementation: </a:t>
            </a:r>
            <a:r>
              <a:rPr lang="en-US" altLang="ko-KR" dirty="0">
                <a:latin typeface="Courier New" charset="0"/>
                <a:ea typeface="Courier New" charset="0"/>
                <a:cs typeface="Courier New" charset="0"/>
              </a:rPr>
              <a:t>./SR/</a:t>
            </a:r>
            <a:r>
              <a:rPr lang="en-US" altLang="ko-KR" dirty="0" err="1">
                <a:latin typeface="Courier New" charset="0"/>
                <a:ea typeface="Courier New" charset="0"/>
                <a:cs typeface="Courier New" charset="0"/>
              </a:rPr>
              <a:t>vdsr_sp.py</a:t>
            </a:r>
            <a:endParaRPr lang="en-US" altLang="ko-KR" dirty="0">
              <a:latin typeface="Courier New" charset="0"/>
              <a:ea typeface="Courier New" charset="0"/>
              <a:cs typeface="Courier New" charset="0"/>
            </a:endParaRPr>
          </a:p>
          <a:p>
            <a:r>
              <a:rPr lang="en-US" altLang="ko-KR" b="1" dirty="0">
                <a:solidFill>
                  <a:srgbClr val="FF0000"/>
                </a:solidFill>
                <a:latin typeface="Courier New" charset="0"/>
                <a:ea typeface="Courier New" charset="0"/>
                <a:cs typeface="Courier New" charset="0"/>
              </a:rPr>
              <a:t>Conv → </a:t>
            </a:r>
            <a:r>
              <a:rPr lang="en-US" altLang="ko-KR" b="1" dirty="0" err="1">
                <a:solidFill>
                  <a:srgbClr val="FF0000"/>
                </a:solidFill>
                <a:latin typeface="Courier New" charset="0"/>
                <a:ea typeface="Courier New" charset="0"/>
                <a:cs typeface="Courier New" charset="0"/>
              </a:rPr>
              <a:t>tf.depth_to_space</a:t>
            </a:r>
            <a:endParaRPr lang="en-US" altLang="ko-KR" b="1" dirty="0">
              <a:solidFill>
                <a:srgbClr val="FF0000"/>
              </a:solidFill>
              <a:latin typeface="Courier New" charset="0"/>
              <a:ea typeface="Courier New" charset="0"/>
              <a:cs typeface="Courier New" charset="0"/>
            </a:endParaRPr>
          </a:p>
          <a:p>
            <a:endParaRPr lang="en-US" altLang="ko-KR" dirty="0">
              <a:latin typeface="Courier New" charset="0"/>
              <a:ea typeface="Courier New" charset="0"/>
              <a:cs typeface="Courier New" charset="0"/>
            </a:endParaRPr>
          </a:p>
        </p:txBody>
      </p:sp>
      <p:sp>
        <p:nvSpPr>
          <p:cNvPr id="4" name="슬라이드 번호 개체 틀 3"/>
          <p:cNvSpPr>
            <a:spLocks noGrp="1"/>
          </p:cNvSpPr>
          <p:nvPr>
            <p:ph type="sldNum" sz="quarter" idx="12"/>
          </p:nvPr>
        </p:nvSpPr>
        <p:spPr/>
        <p:txBody>
          <a:bodyPr/>
          <a:lstStyle/>
          <a:p>
            <a:fld id="{D27C9F07-F532-7A4A-8EBD-AB7D74698E64}" type="slidenum">
              <a:rPr lang="en-US" smtClean="0"/>
              <a:t>27</a:t>
            </a:fld>
            <a:endParaRPr lang="en-US" dirty="0"/>
          </a:p>
        </p:txBody>
      </p:sp>
      <p:sp>
        <p:nvSpPr>
          <p:cNvPr id="14" name="Rectangle 5"/>
          <p:cNvSpPr/>
          <p:nvPr/>
        </p:nvSpPr>
        <p:spPr>
          <a:xfrm>
            <a:off x="0" y="6334780"/>
            <a:ext cx="9144000" cy="523220"/>
          </a:xfrm>
          <a:prstGeom prst="rect">
            <a:avLst/>
          </a:prstGeom>
        </p:spPr>
        <p:txBody>
          <a:bodyPr wrap="square">
            <a:spAutoFit/>
          </a:bodyPr>
          <a:lstStyle/>
          <a:p>
            <a:pPr algn="r"/>
            <a:r>
              <a:rPr lang="en-US" sz="1400" dirty="0">
                <a:solidFill>
                  <a:schemeClr val="tx1">
                    <a:lumMod val="50000"/>
                    <a:lumOff val="50000"/>
                  </a:schemeClr>
                </a:solidFill>
              </a:rPr>
              <a:t>Shi, </a:t>
            </a:r>
            <a:r>
              <a:rPr lang="en-US" sz="1400" dirty="0" err="1">
                <a:solidFill>
                  <a:schemeClr val="tx1">
                    <a:lumMod val="50000"/>
                    <a:lumOff val="50000"/>
                  </a:schemeClr>
                </a:solidFill>
              </a:rPr>
              <a:t>Wenzhe</a:t>
            </a:r>
            <a:r>
              <a:rPr lang="en-US" sz="1400" dirty="0">
                <a:solidFill>
                  <a:schemeClr val="tx1">
                    <a:lumMod val="50000"/>
                    <a:lumOff val="50000"/>
                  </a:schemeClr>
                </a:solidFill>
              </a:rPr>
              <a:t>, et al. "Real-time single image and video super-resolution using an efficient sub-pixel convolutional neural network." Proceedings of the IEEE Conference on Computer Vision and Pattern Recognition. 2016.</a:t>
            </a:r>
          </a:p>
        </p:txBody>
      </p:sp>
    </p:spTree>
    <p:extLst>
      <p:ext uri="{BB962C8B-B14F-4D97-AF65-F5344CB8AC3E}">
        <p14:creationId xmlns:p14="http://schemas.microsoft.com/office/powerpoint/2010/main" val="3493459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3" name="내용 개체 틀 2"/>
          <p:cNvSpPr>
            <a:spLocks noGrp="1"/>
          </p:cNvSpPr>
          <p:nvPr>
            <p:ph idx="1"/>
          </p:nvPr>
        </p:nvSpPr>
        <p:spPr/>
        <p:txBody>
          <a:bodyPr>
            <a:normAutofit/>
          </a:bodyPr>
          <a:lstStyle/>
          <a:p>
            <a:r>
              <a:rPr lang="en-US" altLang="ko-KR" dirty="0"/>
              <a:t>Take two images, and produce a new image that reflects the content of one but the artistic style of the other</a:t>
            </a:r>
            <a:endParaRPr lang="en-US" sz="2000" dirty="0"/>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3</a:t>
            </a:fld>
            <a:endParaRPr lang="en-US" dirty="0"/>
          </a:p>
        </p:txBody>
      </p:sp>
      <p:pic>
        <p:nvPicPr>
          <p:cNvPr id="7" name="그림 6"/>
          <p:cNvPicPr/>
          <p:nvPr/>
        </p:nvPicPr>
        <p:blipFill>
          <a:blip r:embed="rId3"/>
          <a:stretch/>
        </p:blipFill>
        <p:spPr>
          <a:xfrm>
            <a:off x="205482" y="3271685"/>
            <a:ext cx="8671389" cy="3040214"/>
          </a:xfrm>
          <a:prstGeom prst="rect">
            <a:avLst/>
          </a:prstGeom>
          <a:ln>
            <a:noFill/>
          </a:ln>
        </p:spPr>
      </p:pic>
    </p:spTree>
    <p:extLst>
      <p:ext uri="{BB962C8B-B14F-4D97-AF65-F5344CB8AC3E}">
        <p14:creationId xmlns:p14="http://schemas.microsoft.com/office/powerpoint/2010/main" val="17001744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4</a:t>
            </a:fld>
            <a:endParaRPr lang="en-US" dirty="0"/>
          </a:p>
        </p:txBody>
      </p:sp>
      <p:pic>
        <p:nvPicPr>
          <p:cNvPr id="57" name="그림 56"/>
          <p:cNvPicPr>
            <a:picLocks noChangeAspect="1"/>
          </p:cNvPicPr>
          <p:nvPr/>
        </p:nvPicPr>
        <p:blipFill>
          <a:blip r:embed="rId3"/>
          <a:stretch>
            <a:fillRect/>
          </a:stretch>
        </p:blipFill>
        <p:spPr>
          <a:xfrm>
            <a:off x="497305" y="1162219"/>
            <a:ext cx="8149389" cy="5326815"/>
          </a:xfrm>
          <a:prstGeom prst="rect">
            <a:avLst/>
          </a:prstGeom>
        </p:spPr>
      </p:pic>
      <p:sp>
        <p:nvSpPr>
          <p:cNvPr id="58" name="Rectangle 4"/>
          <p:cNvSpPr/>
          <p:nvPr/>
        </p:nvSpPr>
        <p:spPr>
          <a:xfrm>
            <a:off x="-1" y="6334780"/>
            <a:ext cx="9144000" cy="523220"/>
          </a:xfrm>
          <a:prstGeom prst="rect">
            <a:avLst/>
          </a:prstGeom>
        </p:spPr>
        <p:txBody>
          <a:bodyPr wrap="square">
            <a:spAutoFit/>
          </a:bodyPr>
          <a:lstStyle/>
          <a:p>
            <a:pPr algn="r"/>
            <a:r>
              <a:rPr lang="en-US" sz="1400" dirty="0" err="1">
                <a:solidFill>
                  <a:schemeClr val="tx1">
                    <a:lumMod val="50000"/>
                    <a:lumOff val="50000"/>
                  </a:schemeClr>
                </a:solidFill>
              </a:rPr>
              <a:t>Gatys</a:t>
            </a:r>
            <a:r>
              <a:rPr lang="en-US" sz="1400" dirty="0">
                <a:solidFill>
                  <a:schemeClr val="tx1">
                    <a:lumMod val="50000"/>
                    <a:lumOff val="50000"/>
                  </a:schemeClr>
                </a:solidFill>
              </a:rPr>
              <a:t>, Leon A., Alexander S. Ecker, and Matthias </a:t>
            </a:r>
            <a:r>
              <a:rPr lang="en-US" sz="1400" dirty="0" err="1">
                <a:solidFill>
                  <a:schemeClr val="tx1">
                    <a:lumMod val="50000"/>
                    <a:lumOff val="50000"/>
                  </a:schemeClr>
                </a:solidFill>
              </a:rPr>
              <a:t>Bethge</a:t>
            </a:r>
            <a:r>
              <a:rPr lang="en-US" sz="1400" dirty="0">
                <a:solidFill>
                  <a:schemeClr val="tx1">
                    <a:lumMod val="50000"/>
                    <a:lumOff val="50000"/>
                  </a:schemeClr>
                </a:solidFill>
              </a:rPr>
              <a:t>. "Image style transfer using convolutional neural networks." Proceedings of the IEEE Conference on Computer Vision and Pattern Recognition. 2016.</a:t>
            </a:r>
          </a:p>
        </p:txBody>
      </p:sp>
    </p:spTree>
    <p:extLst>
      <p:ext uri="{BB962C8B-B14F-4D97-AF65-F5344CB8AC3E}">
        <p14:creationId xmlns:p14="http://schemas.microsoft.com/office/powerpoint/2010/main" val="40928898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5</a:t>
            </a:fld>
            <a:endParaRPr lang="en-US" dirty="0"/>
          </a:p>
        </p:txBody>
      </p:sp>
      <p:pic>
        <p:nvPicPr>
          <p:cNvPr id="57" name="그림 56"/>
          <p:cNvPicPr>
            <a:picLocks noChangeAspect="1"/>
          </p:cNvPicPr>
          <p:nvPr/>
        </p:nvPicPr>
        <p:blipFill>
          <a:blip r:embed="rId3"/>
          <a:stretch>
            <a:fillRect/>
          </a:stretch>
        </p:blipFill>
        <p:spPr>
          <a:xfrm>
            <a:off x="497305" y="1162219"/>
            <a:ext cx="8149389" cy="5326815"/>
          </a:xfrm>
          <a:prstGeom prst="rect">
            <a:avLst/>
          </a:prstGeom>
        </p:spPr>
      </p:pic>
      <p:sp>
        <p:nvSpPr>
          <p:cNvPr id="58" name="Rectangle 4"/>
          <p:cNvSpPr/>
          <p:nvPr/>
        </p:nvSpPr>
        <p:spPr>
          <a:xfrm>
            <a:off x="-1" y="6334780"/>
            <a:ext cx="9144000" cy="523220"/>
          </a:xfrm>
          <a:prstGeom prst="rect">
            <a:avLst/>
          </a:prstGeom>
        </p:spPr>
        <p:txBody>
          <a:bodyPr wrap="square">
            <a:spAutoFit/>
          </a:bodyPr>
          <a:lstStyle/>
          <a:p>
            <a:pPr algn="r"/>
            <a:r>
              <a:rPr lang="en-US" sz="1400" dirty="0" err="1">
                <a:solidFill>
                  <a:schemeClr val="tx1">
                    <a:lumMod val="50000"/>
                    <a:lumOff val="50000"/>
                  </a:schemeClr>
                </a:solidFill>
              </a:rPr>
              <a:t>Gatys</a:t>
            </a:r>
            <a:r>
              <a:rPr lang="en-US" sz="1400" dirty="0">
                <a:solidFill>
                  <a:schemeClr val="tx1">
                    <a:lumMod val="50000"/>
                    <a:lumOff val="50000"/>
                  </a:schemeClr>
                </a:solidFill>
              </a:rPr>
              <a:t>, Leon A., Alexander S. Ecker, and Matthias </a:t>
            </a:r>
            <a:r>
              <a:rPr lang="en-US" sz="1400" dirty="0" err="1">
                <a:solidFill>
                  <a:schemeClr val="tx1">
                    <a:lumMod val="50000"/>
                    <a:lumOff val="50000"/>
                  </a:schemeClr>
                </a:solidFill>
              </a:rPr>
              <a:t>Bethge</a:t>
            </a:r>
            <a:r>
              <a:rPr lang="en-US" sz="1400" dirty="0">
                <a:solidFill>
                  <a:schemeClr val="tx1">
                    <a:lumMod val="50000"/>
                    <a:lumOff val="50000"/>
                  </a:schemeClr>
                </a:solidFill>
              </a:rPr>
              <a:t>. "Image style transfer using convolutional neural networks." Proceedings of the IEEE Conference on Computer Vision and Pattern Recognition. 2016.</a:t>
            </a:r>
          </a:p>
        </p:txBody>
      </p:sp>
      <p:sp>
        <p:nvSpPr>
          <p:cNvPr id="3" name="직사각형 2"/>
          <p:cNvSpPr/>
          <p:nvPr/>
        </p:nvSpPr>
        <p:spPr>
          <a:xfrm>
            <a:off x="3889420" y="1162219"/>
            <a:ext cx="5048518" cy="532681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5357611" y="561516"/>
            <a:ext cx="2137893" cy="461665"/>
          </a:xfrm>
          <a:prstGeom prst="rect">
            <a:avLst/>
          </a:prstGeom>
          <a:noFill/>
        </p:spPr>
        <p:txBody>
          <a:bodyPr wrap="square" rtlCol="0">
            <a:spAutoFit/>
          </a:bodyPr>
          <a:lstStyle/>
          <a:p>
            <a:pPr algn="ctr"/>
            <a:r>
              <a:rPr lang="en-US" altLang="ko-KR" sz="2400" dirty="0">
                <a:solidFill>
                  <a:srgbClr val="FF0000"/>
                </a:solidFill>
              </a:rPr>
              <a:t>Content loss</a:t>
            </a:r>
            <a:endParaRPr lang="ko-KR" altLang="en-US" sz="2400" dirty="0">
              <a:solidFill>
                <a:srgbClr val="FF0000"/>
              </a:solidFill>
            </a:endParaRPr>
          </a:p>
        </p:txBody>
      </p:sp>
    </p:spTree>
    <p:extLst>
      <p:ext uri="{BB962C8B-B14F-4D97-AF65-F5344CB8AC3E}">
        <p14:creationId xmlns:p14="http://schemas.microsoft.com/office/powerpoint/2010/main" val="4237671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슬라이드 번호 개체 틀 3"/>
          <p:cNvSpPr>
            <a:spLocks noGrp="1"/>
          </p:cNvSpPr>
          <p:nvPr>
            <p:ph type="sldNum" sz="quarter" idx="12"/>
          </p:nvPr>
        </p:nvSpPr>
        <p:spPr/>
        <p:txBody>
          <a:bodyPr/>
          <a:lstStyle/>
          <a:p>
            <a:fld id="{D27C9F07-F532-7A4A-8EBD-AB7D74698E64}" type="slidenum">
              <a:rPr lang="en-US" smtClean="0"/>
              <a:t>6</a:t>
            </a:fld>
            <a:endParaRPr lang="en-US" dirty="0"/>
          </a:p>
        </p:txBody>
      </p:sp>
      <p:pic>
        <p:nvPicPr>
          <p:cNvPr id="57" name="그림 56"/>
          <p:cNvPicPr>
            <a:picLocks noChangeAspect="1"/>
          </p:cNvPicPr>
          <p:nvPr/>
        </p:nvPicPr>
        <p:blipFill>
          <a:blip r:embed="rId3"/>
          <a:stretch>
            <a:fillRect/>
          </a:stretch>
        </p:blipFill>
        <p:spPr>
          <a:xfrm>
            <a:off x="497305" y="1162219"/>
            <a:ext cx="8149389" cy="5326815"/>
          </a:xfrm>
          <a:prstGeom prst="rect">
            <a:avLst/>
          </a:prstGeom>
        </p:spPr>
      </p:pic>
      <p:sp>
        <p:nvSpPr>
          <p:cNvPr id="58" name="Rectangle 4"/>
          <p:cNvSpPr/>
          <p:nvPr/>
        </p:nvSpPr>
        <p:spPr>
          <a:xfrm>
            <a:off x="-1" y="6334780"/>
            <a:ext cx="9144000" cy="523220"/>
          </a:xfrm>
          <a:prstGeom prst="rect">
            <a:avLst/>
          </a:prstGeom>
        </p:spPr>
        <p:txBody>
          <a:bodyPr wrap="square">
            <a:spAutoFit/>
          </a:bodyPr>
          <a:lstStyle/>
          <a:p>
            <a:pPr algn="r"/>
            <a:r>
              <a:rPr lang="en-US" sz="1400" dirty="0" err="1">
                <a:solidFill>
                  <a:schemeClr val="tx1">
                    <a:lumMod val="50000"/>
                    <a:lumOff val="50000"/>
                  </a:schemeClr>
                </a:solidFill>
              </a:rPr>
              <a:t>Gatys</a:t>
            </a:r>
            <a:r>
              <a:rPr lang="en-US" sz="1400" dirty="0">
                <a:solidFill>
                  <a:schemeClr val="tx1">
                    <a:lumMod val="50000"/>
                    <a:lumOff val="50000"/>
                  </a:schemeClr>
                </a:solidFill>
              </a:rPr>
              <a:t>, Leon A., Alexander S. Ecker, and Matthias </a:t>
            </a:r>
            <a:r>
              <a:rPr lang="en-US" sz="1400" dirty="0" err="1">
                <a:solidFill>
                  <a:schemeClr val="tx1">
                    <a:lumMod val="50000"/>
                    <a:lumOff val="50000"/>
                  </a:schemeClr>
                </a:solidFill>
              </a:rPr>
              <a:t>Bethge</a:t>
            </a:r>
            <a:r>
              <a:rPr lang="en-US" sz="1400" dirty="0">
                <a:solidFill>
                  <a:schemeClr val="tx1">
                    <a:lumMod val="50000"/>
                    <a:lumOff val="50000"/>
                  </a:schemeClr>
                </a:solidFill>
              </a:rPr>
              <a:t>. "Image style transfer using convolutional neural networks." Proceedings of the IEEE Conference on Computer Vision and Pattern Recognition. 2016.</a:t>
            </a:r>
          </a:p>
        </p:txBody>
      </p:sp>
      <p:sp>
        <p:nvSpPr>
          <p:cNvPr id="3" name="직사각형 2"/>
          <p:cNvSpPr/>
          <p:nvPr/>
        </p:nvSpPr>
        <p:spPr>
          <a:xfrm>
            <a:off x="523920" y="1162219"/>
            <a:ext cx="6397580" cy="5033523"/>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TextBox 6"/>
          <p:cNvSpPr txBox="1"/>
          <p:nvPr/>
        </p:nvSpPr>
        <p:spPr>
          <a:xfrm>
            <a:off x="2421226" y="561516"/>
            <a:ext cx="2137893" cy="461665"/>
          </a:xfrm>
          <a:prstGeom prst="rect">
            <a:avLst/>
          </a:prstGeom>
          <a:noFill/>
        </p:spPr>
        <p:txBody>
          <a:bodyPr wrap="square" rtlCol="0">
            <a:spAutoFit/>
          </a:bodyPr>
          <a:lstStyle/>
          <a:p>
            <a:pPr algn="ctr"/>
            <a:r>
              <a:rPr lang="en-US" altLang="ko-KR" sz="2400" dirty="0">
                <a:solidFill>
                  <a:srgbClr val="00B0F0"/>
                </a:solidFill>
              </a:rPr>
              <a:t>Style loss</a:t>
            </a:r>
            <a:endParaRPr lang="ko-KR" altLang="en-US" sz="2400" dirty="0">
              <a:solidFill>
                <a:srgbClr val="00B0F0"/>
              </a:solidFill>
            </a:endParaRPr>
          </a:p>
        </p:txBody>
      </p:sp>
    </p:spTree>
    <p:extLst>
      <p:ext uri="{BB962C8B-B14F-4D97-AF65-F5344CB8AC3E}">
        <p14:creationId xmlns:p14="http://schemas.microsoft.com/office/powerpoint/2010/main" val="29403320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3" name="내용 개체 틀 2"/>
          <p:cNvSpPr>
            <a:spLocks noGrp="1"/>
          </p:cNvSpPr>
          <p:nvPr>
            <p:ph idx="1"/>
          </p:nvPr>
        </p:nvSpPr>
        <p:spPr/>
        <p:txBody>
          <a:bodyPr>
            <a:normAutofit/>
          </a:bodyPr>
          <a:lstStyle/>
          <a:p>
            <a:endParaRPr lang="en-US" altLang="ko-KR" dirty="0"/>
          </a:p>
          <a:p>
            <a:r>
              <a:rPr lang="en-US" altLang="ko-KR" dirty="0"/>
              <a:t>Implementation: </a:t>
            </a:r>
            <a:r>
              <a:rPr lang="en-US" altLang="ko-KR" dirty="0">
                <a:latin typeface="Courier New" charset="0"/>
                <a:ea typeface="Courier New" charset="0"/>
                <a:cs typeface="Courier New" charset="0"/>
              </a:rPr>
              <a:t>./</a:t>
            </a:r>
            <a:r>
              <a:rPr lang="en-US" altLang="ko-KR" dirty="0" err="1">
                <a:latin typeface="Courier New" charset="0"/>
                <a:ea typeface="Courier New" charset="0"/>
                <a:cs typeface="Courier New" charset="0"/>
              </a:rPr>
              <a:t>StyleTransfer</a:t>
            </a:r>
            <a:r>
              <a:rPr lang="en-US" altLang="ko-KR" dirty="0">
                <a:latin typeface="Courier New" charset="0"/>
                <a:ea typeface="Courier New" charset="0"/>
                <a:cs typeface="Courier New" charset="0"/>
              </a:rPr>
              <a:t>/</a:t>
            </a:r>
          </a:p>
          <a:p>
            <a:r>
              <a:rPr lang="en-US" dirty="0"/>
              <a:t>Define loss functions in </a:t>
            </a:r>
            <a:r>
              <a:rPr lang="en-US" dirty="0" err="1">
                <a:latin typeface="Courier New" charset="0"/>
                <a:ea typeface="Courier New" charset="0"/>
                <a:cs typeface="Courier New" charset="0"/>
              </a:rPr>
              <a:t>stylize.py</a:t>
            </a:r>
            <a:br>
              <a:rPr lang="en-US" dirty="0"/>
            </a:br>
            <a:r>
              <a:rPr lang="en-US" dirty="0"/>
              <a:t>	   Content loss</a:t>
            </a:r>
            <a:br>
              <a:rPr lang="en-US" dirty="0"/>
            </a:br>
            <a:r>
              <a:rPr lang="en-US" dirty="0"/>
              <a:t>	   Style loss</a:t>
            </a:r>
            <a:br>
              <a:rPr lang="en-US" dirty="0"/>
            </a:br>
            <a:r>
              <a:rPr lang="en-US" dirty="0"/>
              <a:t>	   TV-</a:t>
            </a:r>
            <a:r>
              <a:rPr lang="en-US" dirty="0" err="1"/>
              <a:t>reg</a:t>
            </a:r>
            <a:br>
              <a:rPr lang="en-US" dirty="0"/>
            </a:br>
            <a:r>
              <a:rPr lang="en-US" dirty="0"/>
              <a:t>	   Total loss</a:t>
            </a:r>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7</a:t>
            </a:fld>
            <a:endParaRPr lang="en-US" dirty="0"/>
          </a:p>
        </p:txBody>
      </p:sp>
    </p:spTree>
    <p:extLst>
      <p:ext uri="{BB962C8B-B14F-4D97-AF65-F5344CB8AC3E}">
        <p14:creationId xmlns:p14="http://schemas.microsoft.com/office/powerpoint/2010/main" val="2574744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Content loss</a:t>
            </a:r>
            <a:endParaRPr lang="ko-KR" altLang="en-US" dirty="0"/>
          </a:p>
        </p:txBody>
      </p:sp>
      <p:sp>
        <p:nvSpPr>
          <p:cNvPr id="3" name="내용 개체 틀 2"/>
          <p:cNvSpPr>
            <a:spLocks noGrp="1"/>
          </p:cNvSpPr>
          <p:nvPr>
            <p:ph idx="1"/>
          </p:nvPr>
        </p:nvSpPr>
        <p:spPr/>
        <p:txBody>
          <a:bodyPr>
            <a:normAutofit/>
          </a:bodyPr>
          <a:lstStyle/>
          <a:p>
            <a:r>
              <a:rPr lang="en-US" altLang="ko-KR" dirty="0"/>
              <a:t>Content loss measures how much the feature map of the generated image differs from the feature map of the source image</a:t>
            </a:r>
            <a:endParaRPr lang="en-US" dirty="0"/>
          </a:p>
          <a:p>
            <a:endParaRPr lang="en-US" altLang="ko-KR"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8</a:t>
            </a:fld>
            <a:endParaRPr lang="en-US" dirty="0"/>
          </a:p>
        </p:txBody>
      </p:sp>
      <p:pic>
        <p:nvPicPr>
          <p:cNvPr id="5" name="그림 4"/>
          <p:cNvPicPr/>
          <p:nvPr/>
        </p:nvPicPr>
        <p:blipFill>
          <a:blip r:embed="rId3"/>
          <a:stretch/>
        </p:blipFill>
        <p:spPr>
          <a:xfrm>
            <a:off x="1860750" y="3869500"/>
            <a:ext cx="3657240" cy="585000"/>
          </a:xfrm>
          <a:prstGeom prst="rect">
            <a:avLst/>
          </a:prstGeom>
          <a:ln>
            <a:noFill/>
          </a:ln>
        </p:spPr>
      </p:pic>
      <p:sp>
        <p:nvSpPr>
          <p:cNvPr id="6" name="CustomShape 3"/>
          <p:cNvSpPr/>
          <p:nvPr/>
        </p:nvSpPr>
        <p:spPr>
          <a:xfrm>
            <a:off x="1916190" y="3074620"/>
            <a:ext cx="3931560" cy="468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600" b="0" strike="noStrike" spc="-1" dirty="0">
                <a:solidFill>
                  <a:srgbClr val="000000"/>
                </a:solidFill>
                <a:uFill>
                  <a:solidFill>
                    <a:srgbClr val="FFFFFF"/>
                  </a:solidFill>
                </a:uFill>
                <a:latin typeface="Calibri" charset="0"/>
                <a:ea typeface="Calibri" charset="0"/>
                <a:cs typeface="Calibri" charset="0"/>
              </a:rPr>
              <a:t> the feature map for the current image </a:t>
            </a:r>
            <a:endParaRPr lang="en-US" sz="1800" b="0" strike="noStrike" spc="-1" dirty="0">
              <a:solidFill>
                <a:srgbClr val="000000"/>
              </a:solidFill>
              <a:uFill>
                <a:solidFill>
                  <a:srgbClr val="FFFFFF"/>
                </a:solidFill>
              </a:uFill>
              <a:latin typeface="Calibri" charset="0"/>
              <a:ea typeface="Calibri" charset="0"/>
              <a:cs typeface="Calibri" charset="0"/>
            </a:endParaRPr>
          </a:p>
        </p:txBody>
      </p:sp>
      <p:sp>
        <p:nvSpPr>
          <p:cNvPr id="7" name="CustomShape 4"/>
          <p:cNvSpPr/>
          <p:nvPr/>
        </p:nvSpPr>
        <p:spPr>
          <a:xfrm>
            <a:off x="3577950" y="5138860"/>
            <a:ext cx="4937400" cy="556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600" b="0" strike="noStrike" spc="-1" dirty="0">
                <a:solidFill>
                  <a:srgbClr val="000000"/>
                </a:solidFill>
                <a:uFill>
                  <a:solidFill>
                    <a:srgbClr val="FFFFFF"/>
                  </a:solidFill>
                </a:uFill>
                <a:latin typeface="Calibri" charset="0"/>
                <a:ea typeface="Calibri" charset="0"/>
                <a:cs typeface="Calibri" charset="0"/>
              </a:rPr>
              <a:t>the feature map for the content source image</a:t>
            </a:r>
            <a:endParaRPr lang="en-US" sz="1800" b="0" strike="noStrike" spc="-1" dirty="0">
              <a:solidFill>
                <a:srgbClr val="000000"/>
              </a:solidFill>
              <a:uFill>
                <a:solidFill>
                  <a:srgbClr val="FFFFFF"/>
                </a:solidFill>
              </a:uFill>
              <a:latin typeface="Calibri" charset="0"/>
              <a:ea typeface="Calibri" charset="0"/>
              <a:cs typeface="Calibri" charset="0"/>
            </a:endParaRPr>
          </a:p>
        </p:txBody>
      </p:sp>
      <p:sp>
        <p:nvSpPr>
          <p:cNvPr id="8" name="Line 5"/>
          <p:cNvSpPr/>
          <p:nvPr/>
        </p:nvSpPr>
        <p:spPr>
          <a:xfrm>
            <a:off x="4202190" y="3404380"/>
            <a:ext cx="360" cy="54864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9" name="Line 6"/>
          <p:cNvSpPr/>
          <p:nvPr/>
        </p:nvSpPr>
        <p:spPr>
          <a:xfrm flipV="1">
            <a:off x="5008590" y="4407340"/>
            <a:ext cx="360" cy="73152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
        <p:nvSpPr>
          <p:cNvPr id="10" name="CustomShape 7"/>
          <p:cNvSpPr/>
          <p:nvPr/>
        </p:nvSpPr>
        <p:spPr>
          <a:xfrm>
            <a:off x="1093230" y="5726380"/>
            <a:ext cx="3931560" cy="468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600" b="0" strike="noStrike" spc="-1" dirty="0">
                <a:solidFill>
                  <a:srgbClr val="000000"/>
                </a:solidFill>
                <a:uFill>
                  <a:solidFill>
                    <a:srgbClr val="FFFFFF"/>
                  </a:solidFill>
                </a:uFill>
                <a:latin typeface="Calibri" charset="0"/>
                <a:ea typeface="Calibri" charset="0"/>
                <a:cs typeface="Calibri" charset="0"/>
              </a:rPr>
              <a:t> the weight of the content loss</a:t>
            </a:r>
            <a:endParaRPr lang="en-US" sz="1800" b="0" strike="noStrike" spc="-1" dirty="0">
              <a:solidFill>
                <a:srgbClr val="000000"/>
              </a:solidFill>
              <a:uFill>
                <a:solidFill>
                  <a:srgbClr val="FFFFFF"/>
                </a:solidFill>
              </a:uFill>
              <a:latin typeface="Calibri" charset="0"/>
              <a:ea typeface="Calibri" charset="0"/>
              <a:cs typeface="Calibri" charset="0"/>
            </a:endParaRPr>
          </a:p>
        </p:txBody>
      </p:sp>
      <p:sp>
        <p:nvSpPr>
          <p:cNvPr id="11" name="Line 8"/>
          <p:cNvSpPr/>
          <p:nvPr/>
        </p:nvSpPr>
        <p:spPr>
          <a:xfrm flipV="1">
            <a:off x="2848590" y="4407700"/>
            <a:ext cx="360" cy="1318680"/>
          </a:xfrm>
          <a:prstGeom prst="line">
            <a:avLst/>
          </a:prstGeom>
          <a:ln>
            <a:solidFill>
              <a:srgbClr val="000000"/>
            </a:solidFill>
            <a:tailEnd type="triangle" w="med" len="med"/>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095697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Style Transfer</a:t>
            </a:r>
            <a:endParaRPr lang="ko-KR" altLang="en-US" dirty="0"/>
          </a:p>
        </p:txBody>
      </p:sp>
      <p:sp>
        <p:nvSpPr>
          <p:cNvPr id="4" name="슬라이드 번호 개체 틀 3"/>
          <p:cNvSpPr>
            <a:spLocks noGrp="1"/>
          </p:cNvSpPr>
          <p:nvPr>
            <p:ph type="sldNum" sz="quarter" idx="12"/>
          </p:nvPr>
        </p:nvSpPr>
        <p:spPr/>
        <p:txBody>
          <a:bodyPr/>
          <a:lstStyle/>
          <a:p>
            <a:fld id="{D27C9F07-F532-7A4A-8EBD-AB7D74698E64}" type="slidenum">
              <a:rPr lang="en-US" smtClean="0"/>
              <a:t>9</a:t>
            </a:fld>
            <a:endParaRPr lang="en-US" dirty="0"/>
          </a:p>
        </p:txBody>
      </p:sp>
      <p:pic>
        <p:nvPicPr>
          <p:cNvPr id="57" name="그림 56"/>
          <p:cNvPicPr>
            <a:picLocks noChangeAspect="1"/>
          </p:cNvPicPr>
          <p:nvPr/>
        </p:nvPicPr>
        <p:blipFill>
          <a:blip r:embed="rId3"/>
          <a:stretch>
            <a:fillRect/>
          </a:stretch>
        </p:blipFill>
        <p:spPr>
          <a:xfrm>
            <a:off x="497305" y="1162219"/>
            <a:ext cx="8149389" cy="5326815"/>
          </a:xfrm>
          <a:prstGeom prst="rect">
            <a:avLst/>
          </a:prstGeom>
        </p:spPr>
      </p:pic>
      <p:sp>
        <p:nvSpPr>
          <p:cNvPr id="58" name="Rectangle 4"/>
          <p:cNvSpPr/>
          <p:nvPr/>
        </p:nvSpPr>
        <p:spPr>
          <a:xfrm>
            <a:off x="-1" y="6334780"/>
            <a:ext cx="9144000" cy="523220"/>
          </a:xfrm>
          <a:prstGeom prst="rect">
            <a:avLst/>
          </a:prstGeom>
        </p:spPr>
        <p:txBody>
          <a:bodyPr wrap="square">
            <a:spAutoFit/>
          </a:bodyPr>
          <a:lstStyle/>
          <a:p>
            <a:pPr algn="r"/>
            <a:r>
              <a:rPr lang="en-US" sz="1400" dirty="0" err="1">
                <a:solidFill>
                  <a:schemeClr val="tx1">
                    <a:lumMod val="50000"/>
                    <a:lumOff val="50000"/>
                  </a:schemeClr>
                </a:solidFill>
              </a:rPr>
              <a:t>Gatys</a:t>
            </a:r>
            <a:r>
              <a:rPr lang="en-US" sz="1400" dirty="0">
                <a:solidFill>
                  <a:schemeClr val="tx1">
                    <a:lumMod val="50000"/>
                    <a:lumOff val="50000"/>
                  </a:schemeClr>
                </a:solidFill>
              </a:rPr>
              <a:t>, Leon A., Alexander S. Ecker, and Matthias </a:t>
            </a:r>
            <a:r>
              <a:rPr lang="en-US" sz="1400" dirty="0" err="1">
                <a:solidFill>
                  <a:schemeClr val="tx1">
                    <a:lumMod val="50000"/>
                    <a:lumOff val="50000"/>
                  </a:schemeClr>
                </a:solidFill>
              </a:rPr>
              <a:t>Bethge</a:t>
            </a:r>
            <a:r>
              <a:rPr lang="en-US" sz="1400" dirty="0">
                <a:solidFill>
                  <a:schemeClr val="tx1">
                    <a:lumMod val="50000"/>
                    <a:lumOff val="50000"/>
                  </a:schemeClr>
                </a:solidFill>
              </a:rPr>
              <a:t>. "Image style transfer using convolutional neural networks." Proceedings of the IEEE Conference on Computer Vision and Pattern Recognition. 2016.</a:t>
            </a:r>
          </a:p>
        </p:txBody>
      </p:sp>
      <p:sp>
        <p:nvSpPr>
          <p:cNvPr id="3" name="직사각형 2"/>
          <p:cNvSpPr/>
          <p:nvPr/>
        </p:nvSpPr>
        <p:spPr>
          <a:xfrm>
            <a:off x="3889420" y="1162219"/>
            <a:ext cx="5048518" cy="5326815"/>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 name="TextBox 4"/>
          <p:cNvSpPr txBox="1"/>
          <p:nvPr/>
        </p:nvSpPr>
        <p:spPr>
          <a:xfrm>
            <a:off x="5357611" y="561516"/>
            <a:ext cx="2137893" cy="461665"/>
          </a:xfrm>
          <a:prstGeom prst="rect">
            <a:avLst/>
          </a:prstGeom>
          <a:noFill/>
        </p:spPr>
        <p:txBody>
          <a:bodyPr wrap="square" rtlCol="0">
            <a:spAutoFit/>
          </a:bodyPr>
          <a:lstStyle/>
          <a:p>
            <a:pPr algn="ctr"/>
            <a:r>
              <a:rPr lang="en-US" altLang="ko-KR" sz="2400" dirty="0">
                <a:solidFill>
                  <a:srgbClr val="FF0000"/>
                </a:solidFill>
              </a:rPr>
              <a:t>Content loss</a:t>
            </a:r>
            <a:endParaRPr lang="ko-KR" altLang="en-US" sz="2400" dirty="0">
              <a:solidFill>
                <a:srgbClr val="FF0000"/>
              </a:solidFill>
            </a:endParaRPr>
          </a:p>
        </p:txBody>
      </p:sp>
    </p:spTree>
    <p:extLst>
      <p:ext uri="{BB962C8B-B14F-4D97-AF65-F5344CB8AC3E}">
        <p14:creationId xmlns:p14="http://schemas.microsoft.com/office/powerpoint/2010/main" val="1581458898"/>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테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1360</TotalTime>
  <Words>729</Words>
  <Application>Microsoft Macintosh PowerPoint</Application>
  <PresentationFormat>화면 슬라이드 쇼(4:3)</PresentationFormat>
  <Paragraphs>160</Paragraphs>
  <Slides>27</Slides>
  <Notes>25</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27</vt:i4>
      </vt:variant>
    </vt:vector>
  </HeadingPairs>
  <TitlesOfParts>
    <vt:vector size="33" baseType="lpstr">
      <vt:lpstr>맑은 고딕</vt:lpstr>
      <vt:lpstr>Arial</vt:lpstr>
      <vt:lpstr>Calibri</vt:lpstr>
      <vt:lpstr>Calibri Light</vt:lpstr>
      <vt:lpstr>Courier New</vt:lpstr>
      <vt:lpstr>Office 테마</vt:lpstr>
      <vt:lpstr> 시각 Tech. 심화과정 (2)  Lab session</vt:lpstr>
      <vt:lpstr>Contents</vt:lpstr>
      <vt:lpstr>Style Transfer</vt:lpstr>
      <vt:lpstr>Style Transfer</vt:lpstr>
      <vt:lpstr>Style Transfer</vt:lpstr>
      <vt:lpstr>PowerPoint 프레젠테이션</vt:lpstr>
      <vt:lpstr>Style Transfer</vt:lpstr>
      <vt:lpstr>Content loss</vt:lpstr>
      <vt:lpstr>Style Transfer</vt:lpstr>
      <vt:lpstr>Style loss</vt:lpstr>
      <vt:lpstr>PowerPoint 프레젠테이션</vt:lpstr>
      <vt:lpstr>Total-variation Regularization</vt:lpstr>
      <vt:lpstr>Total-variation Regularization</vt:lpstr>
      <vt:lpstr>Style Transfer</vt:lpstr>
      <vt:lpstr>stylize.py</vt:lpstr>
      <vt:lpstr>stylize.py</vt:lpstr>
      <vt:lpstr>stylize.py</vt:lpstr>
      <vt:lpstr>SRCNN</vt:lpstr>
      <vt:lpstr>SRCNN</vt:lpstr>
      <vt:lpstr>Peak Signal-to-Noise ratio</vt:lpstr>
      <vt:lpstr>srcnn.py</vt:lpstr>
      <vt:lpstr>VDSR</vt:lpstr>
      <vt:lpstr>VDSR</vt:lpstr>
      <vt:lpstr>vdsr.py</vt:lpstr>
      <vt:lpstr>Huber loss</vt:lpstr>
      <vt:lpstr>Sub-pixel Convolution</vt:lpstr>
      <vt:lpstr>VDSR with sub-pixel conv</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Microsoft Office 사용자</dc:creator>
  <cp:lastModifiedBy>Microsoft Office 사용자</cp:lastModifiedBy>
  <cp:revision>32</cp:revision>
  <dcterms:created xsi:type="dcterms:W3CDTF">2018-04-15T06:16:43Z</dcterms:created>
  <dcterms:modified xsi:type="dcterms:W3CDTF">2018-04-16T05:15:50Z</dcterms:modified>
</cp:coreProperties>
</file>

<file path=docProps/thumbnail.jpeg>
</file>